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6.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7.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8.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9.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10" r:id="rId2"/>
    <p:sldMasterId id="2147483712" r:id="rId3"/>
    <p:sldMasterId id="2147483714" r:id="rId4"/>
    <p:sldMasterId id="2147483716" r:id="rId5"/>
    <p:sldMasterId id="2147483660" r:id="rId6"/>
    <p:sldMasterId id="2147483670" r:id="rId7"/>
    <p:sldMasterId id="2147483680" r:id="rId8"/>
    <p:sldMasterId id="2147483690" r:id="rId9"/>
    <p:sldMasterId id="2147483700" r:id="rId10"/>
  </p:sldMasterIdLst>
  <p:notesMasterIdLst>
    <p:notesMasterId r:id="rId83"/>
  </p:notesMasterIdLst>
  <p:sldIdLst>
    <p:sldId id="256" r:id="rId11"/>
    <p:sldId id="263" r:id="rId12"/>
    <p:sldId id="264" r:id="rId13"/>
    <p:sldId id="265" r:id="rId14"/>
    <p:sldId id="266" r:id="rId15"/>
    <p:sldId id="267" r:id="rId16"/>
    <p:sldId id="268" r:id="rId17"/>
    <p:sldId id="269" r:id="rId18"/>
    <p:sldId id="270" r:id="rId19"/>
    <p:sldId id="271" r:id="rId20"/>
    <p:sldId id="328" r:id="rId21"/>
    <p:sldId id="329" r:id="rId22"/>
    <p:sldId id="330" r:id="rId23"/>
    <p:sldId id="331" r:id="rId24"/>
    <p:sldId id="332" r:id="rId25"/>
    <p:sldId id="335" r:id="rId26"/>
    <p:sldId id="272" r:id="rId27"/>
    <p:sldId id="273" r:id="rId28"/>
    <p:sldId id="274" r:id="rId29"/>
    <p:sldId id="275" r:id="rId30"/>
    <p:sldId id="276" r:id="rId31"/>
    <p:sldId id="277" r:id="rId32"/>
    <p:sldId id="278" r:id="rId33"/>
    <p:sldId id="279" r:id="rId34"/>
    <p:sldId id="280" r:id="rId35"/>
    <p:sldId id="281" r:id="rId36"/>
    <p:sldId id="282" r:id="rId37"/>
    <p:sldId id="283" r:id="rId38"/>
    <p:sldId id="284" r:id="rId39"/>
    <p:sldId id="285" r:id="rId40"/>
    <p:sldId id="286" r:id="rId41"/>
    <p:sldId id="287" r:id="rId42"/>
    <p:sldId id="288" r:id="rId43"/>
    <p:sldId id="289" r:id="rId44"/>
    <p:sldId id="290" r:id="rId45"/>
    <p:sldId id="291" r:id="rId46"/>
    <p:sldId id="292" r:id="rId47"/>
    <p:sldId id="293" r:id="rId48"/>
    <p:sldId id="294" r:id="rId49"/>
    <p:sldId id="295" r:id="rId50"/>
    <p:sldId id="296" r:id="rId51"/>
    <p:sldId id="297" r:id="rId52"/>
    <p:sldId id="298" r:id="rId53"/>
    <p:sldId id="299" r:id="rId54"/>
    <p:sldId id="300" r:id="rId55"/>
    <p:sldId id="301" r:id="rId56"/>
    <p:sldId id="302" r:id="rId57"/>
    <p:sldId id="303" r:id="rId58"/>
    <p:sldId id="304" r:id="rId59"/>
    <p:sldId id="305" r:id="rId60"/>
    <p:sldId id="306" r:id="rId61"/>
    <p:sldId id="307" r:id="rId62"/>
    <p:sldId id="308" r:id="rId63"/>
    <p:sldId id="309" r:id="rId64"/>
    <p:sldId id="333" r:id="rId65"/>
    <p:sldId id="310" r:id="rId66"/>
    <p:sldId id="311" r:id="rId67"/>
    <p:sldId id="312" r:id="rId68"/>
    <p:sldId id="314" r:id="rId69"/>
    <p:sldId id="315" r:id="rId70"/>
    <p:sldId id="316" r:id="rId71"/>
    <p:sldId id="317" r:id="rId72"/>
    <p:sldId id="318" r:id="rId73"/>
    <p:sldId id="319" r:id="rId74"/>
    <p:sldId id="320" r:id="rId75"/>
    <p:sldId id="321" r:id="rId76"/>
    <p:sldId id="322" r:id="rId77"/>
    <p:sldId id="323" r:id="rId78"/>
    <p:sldId id="324" r:id="rId79"/>
    <p:sldId id="325" r:id="rId80"/>
    <p:sldId id="326" r:id="rId81"/>
    <p:sldId id="334"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ECBA7C-3EE5-4E4E-A14F-1F345274505D}" v="8" dt="2026-02-09T17:55:52.4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48"/>
    <p:restoredTop sz="94673"/>
  </p:normalViewPr>
  <p:slideViewPr>
    <p:cSldViewPr snapToGrid="0">
      <p:cViewPr varScale="1">
        <p:scale>
          <a:sx n="146" d="100"/>
          <a:sy n="146" d="100"/>
        </p:scale>
        <p:origin x="192" y="800"/>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presProps" Target="presProps.xml"/><Relationship Id="rId89" Type="http://schemas.microsoft.com/office/2015/10/relationships/revisionInfo" Target="revisionInfo.xml"/><Relationship Id="rId16" Type="http://schemas.openxmlformats.org/officeDocument/2006/relationships/slide" Target="slides/slide6.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slide" Target="slides/slide69.xml"/><Relationship Id="rId5" Type="http://schemas.openxmlformats.org/officeDocument/2006/relationships/slideMaster" Target="slideMasters/slideMaster5.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slide" Target="slides/slide54.xml"/><Relationship Id="rId69" Type="http://schemas.openxmlformats.org/officeDocument/2006/relationships/slide" Target="slides/slide59.xml"/><Relationship Id="rId77" Type="http://schemas.openxmlformats.org/officeDocument/2006/relationships/slide" Target="slides/slide67.xml"/><Relationship Id="rId8" Type="http://schemas.openxmlformats.org/officeDocument/2006/relationships/slideMaster" Target="slideMasters/slideMaster8.xml"/><Relationship Id="rId51" Type="http://schemas.openxmlformats.org/officeDocument/2006/relationships/slide" Target="slides/slide41.xml"/><Relationship Id="rId72" Type="http://schemas.openxmlformats.org/officeDocument/2006/relationships/slide" Target="slides/slide62.xml"/><Relationship Id="rId80" Type="http://schemas.openxmlformats.org/officeDocument/2006/relationships/slide" Target="slides/slide70.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notesMaster" Target="notesMasters/notesMaster1.xml"/><Relationship Id="rId88"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slide" Target="slides/slide71.xml"/><Relationship Id="rId86"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7" Type="http://schemas.openxmlformats.org/officeDocument/2006/relationships/slideMaster" Target="slideMasters/slideMaster7.xml"/><Relationship Id="rId71" Type="http://schemas.openxmlformats.org/officeDocument/2006/relationships/slide" Target="slides/slide61.xml"/><Relationship Id="rId2" Type="http://schemas.openxmlformats.org/officeDocument/2006/relationships/slideMaster" Target="slideMasters/slideMaster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tableStyles" Target="tableStyles.xml"/><Relationship Id="rId61" Type="http://schemas.openxmlformats.org/officeDocument/2006/relationships/slide" Target="slides/slide51.xml"/><Relationship Id="rId82" Type="http://schemas.openxmlformats.org/officeDocument/2006/relationships/slide" Target="slides/slide72.xml"/><Relationship Id="rId19" Type="http://schemas.openxmlformats.org/officeDocument/2006/relationships/slide" Target="slides/slide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l Sacks" userId="170c9ab6b91fff43" providerId="LiveId" clId="{C7A4044A-180E-5AA3-818B-4431EAAED2A4}"/>
    <pc:docChg chg="modSld">
      <pc:chgData name="Carl Sacks" userId="170c9ab6b91fff43" providerId="LiveId" clId="{C7A4044A-180E-5AA3-818B-4431EAAED2A4}" dt="2026-02-09T21:37:31.041" v="10" actId="1076"/>
      <pc:docMkLst>
        <pc:docMk/>
      </pc:docMkLst>
      <pc:sldChg chg="modSp mod">
        <pc:chgData name="Carl Sacks" userId="170c9ab6b91fff43" providerId="LiveId" clId="{C7A4044A-180E-5AA3-818B-4431EAAED2A4}" dt="2026-02-09T21:34:20.376" v="1" actId="1076"/>
        <pc:sldMkLst>
          <pc:docMk/>
          <pc:sldMk cId="0" sldId="270"/>
        </pc:sldMkLst>
        <pc:spChg chg="mod">
          <ac:chgData name="Carl Sacks" userId="170c9ab6b91fff43" providerId="LiveId" clId="{C7A4044A-180E-5AA3-818B-4431EAAED2A4}" dt="2026-02-09T21:34:20.376" v="1" actId="1076"/>
          <ac:spMkLst>
            <pc:docMk/>
            <pc:sldMk cId="0" sldId="270"/>
            <ac:spMk id="143" creationId="{00000000-0000-0000-0000-000000000000}"/>
          </ac:spMkLst>
        </pc:spChg>
        <pc:spChg chg="mod">
          <ac:chgData name="Carl Sacks" userId="170c9ab6b91fff43" providerId="LiveId" clId="{C7A4044A-180E-5AA3-818B-4431EAAED2A4}" dt="2026-02-09T21:34:17.777" v="0" actId="1076"/>
          <ac:spMkLst>
            <pc:docMk/>
            <pc:sldMk cId="0" sldId="270"/>
            <ac:spMk id="144" creationId="{00000000-0000-0000-0000-000000000000}"/>
          </ac:spMkLst>
        </pc:spChg>
      </pc:sldChg>
      <pc:sldChg chg="modSp mod">
        <pc:chgData name="Carl Sacks" userId="170c9ab6b91fff43" providerId="LiveId" clId="{C7A4044A-180E-5AA3-818B-4431EAAED2A4}" dt="2026-02-09T21:36:02.703" v="3" actId="1076"/>
        <pc:sldMkLst>
          <pc:docMk/>
          <pc:sldMk cId="0" sldId="305"/>
        </pc:sldMkLst>
        <pc:spChg chg="mod">
          <ac:chgData name="Carl Sacks" userId="170c9ab6b91fff43" providerId="LiveId" clId="{C7A4044A-180E-5AA3-818B-4431EAAED2A4}" dt="2026-02-09T21:36:02.703" v="3" actId="1076"/>
          <ac:spMkLst>
            <pc:docMk/>
            <pc:sldMk cId="0" sldId="305"/>
            <ac:spMk id="220" creationId="{00000000-0000-0000-0000-000000000000}"/>
          </ac:spMkLst>
        </pc:spChg>
      </pc:sldChg>
      <pc:sldChg chg="modSp mod">
        <pc:chgData name="Carl Sacks" userId="170c9ab6b91fff43" providerId="LiveId" clId="{C7A4044A-180E-5AA3-818B-4431EAAED2A4}" dt="2026-02-09T21:35:51.349" v="2" actId="1076"/>
        <pc:sldMkLst>
          <pc:docMk/>
          <pc:sldMk cId="0" sldId="309"/>
        </pc:sldMkLst>
        <pc:spChg chg="mod">
          <ac:chgData name="Carl Sacks" userId="170c9ab6b91fff43" providerId="LiveId" clId="{C7A4044A-180E-5AA3-818B-4431EAAED2A4}" dt="2026-02-09T21:35:51.349" v="2" actId="1076"/>
          <ac:spMkLst>
            <pc:docMk/>
            <pc:sldMk cId="0" sldId="309"/>
            <ac:spMk id="228" creationId="{00000000-0000-0000-0000-000000000000}"/>
          </ac:spMkLst>
        </pc:spChg>
      </pc:sldChg>
      <pc:sldChg chg="modSp mod">
        <pc:chgData name="Carl Sacks" userId="170c9ab6b91fff43" providerId="LiveId" clId="{C7A4044A-180E-5AA3-818B-4431EAAED2A4}" dt="2026-02-09T21:36:57.771" v="5" actId="1076"/>
        <pc:sldMkLst>
          <pc:docMk/>
          <pc:sldMk cId="0" sldId="322"/>
        </pc:sldMkLst>
        <pc:spChg chg="mod">
          <ac:chgData name="Carl Sacks" userId="170c9ab6b91fff43" providerId="LiveId" clId="{C7A4044A-180E-5AA3-818B-4431EAAED2A4}" dt="2026-02-09T21:36:57.771" v="5" actId="1076"/>
          <ac:spMkLst>
            <pc:docMk/>
            <pc:sldMk cId="0" sldId="322"/>
            <ac:spMk id="267" creationId="{00000000-0000-0000-0000-000000000000}"/>
          </ac:spMkLst>
        </pc:spChg>
      </pc:sldChg>
      <pc:sldChg chg="modSp mod">
        <pc:chgData name="Carl Sacks" userId="170c9ab6b91fff43" providerId="LiveId" clId="{C7A4044A-180E-5AA3-818B-4431EAAED2A4}" dt="2026-02-09T21:37:24.216" v="9" actId="1076"/>
        <pc:sldMkLst>
          <pc:docMk/>
          <pc:sldMk cId="0" sldId="324"/>
        </pc:sldMkLst>
        <pc:spChg chg="mod">
          <ac:chgData name="Carl Sacks" userId="170c9ab6b91fff43" providerId="LiveId" clId="{C7A4044A-180E-5AA3-818B-4431EAAED2A4}" dt="2026-02-09T21:37:24.216" v="9" actId="1076"/>
          <ac:spMkLst>
            <pc:docMk/>
            <pc:sldMk cId="0" sldId="324"/>
            <ac:spMk id="273" creationId="{00000000-0000-0000-0000-000000000000}"/>
          </ac:spMkLst>
        </pc:spChg>
      </pc:sldChg>
      <pc:sldChg chg="modSp mod">
        <pc:chgData name="Carl Sacks" userId="170c9ab6b91fff43" providerId="LiveId" clId="{C7A4044A-180E-5AA3-818B-4431EAAED2A4}" dt="2026-02-09T21:37:31.041" v="10" actId="1076"/>
        <pc:sldMkLst>
          <pc:docMk/>
          <pc:sldMk cId="0" sldId="325"/>
        </pc:sldMkLst>
        <pc:spChg chg="mod">
          <ac:chgData name="Carl Sacks" userId="170c9ab6b91fff43" providerId="LiveId" clId="{C7A4044A-180E-5AA3-818B-4431EAAED2A4}" dt="2026-02-09T21:37:31.041" v="10" actId="1076"/>
          <ac:spMkLst>
            <pc:docMk/>
            <pc:sldMk cId="0" sldId="325"/>
            <ac:spMk id="276" creationId="{00000000-0000-0000-0000-000000000000}"/>
          </ac:spMkLst>
        </pc:spChg>
      </pc:sldChg>
      <pc:sldChg chg="modSp mod">
        <pc:chgData name="Carl Sacks" userId="170c9ab6b91fff43" providerId="LiveId" clId="{C7A4044A-180E-5AA3-818B-4431EAAED2A4}" dt="2026-02-09T21:36:08.314" v="4" actId="1076"/>
        <pc:sldMkLst>
          <pc:docMk/>
          <pc:sldMk cId="1779299658" sldId="333"/>
        </pc:sldMkLst>
        <pc:spChg chg="mod">
          <ac:chgData name="Carl Sacks" userId="170c9ab6b91fff43" providerId="LiveId" clId="{C7A4044A-180E-5AA3-818B-4431EAAED2A4}" dt="2026-02-09T21:36:08.314" v="4" actId="1076"/>
          <ac:spMkLst>
            <pc:docMk/>
            <pc:sldMk cId="1779299658" sldId="333"/>
            <ac:spMk id="228" creationId="{6237480B-52A0-3531-6601-4F255776C6A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F86BC2-9A34-7940-ADDA-9690D51973B3}" type="datetimeFigureOut">
              <a:rPr lang="en-US" smtClean="0"/>
              <a:t>2/9/26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18AB9E-D9BF-6346-8439-6674B7BEB9A7}" type="slidenum">
              <a:rPr lang="en-US" smtClean="0"/>
              <a:t>‹#›</a:t>
            </a:fld>
            <a:endParaRPr lang="en-US"/>
          </a:p>
        </p:txBody>
      </p:sp>
    </p:spTree>
    <p:extLst>
      <p:ext uri="{BB962C8B-B14F-4D97-AF65-F5344CB8AC3E}">
        <p14:creationId xmlns:p14="http://schemas.microsoft.com/office/powerpoint/2010/main" val="4167805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18AB9E-D9BF-6346-8439-6674B7BEB9A7}" type="slidenum">
              <a:rPr lang="en-US" smtClean="0"/>
              <a:t>6</a:t>
            </a:fld>
            <a:endParaRPr lang="en-US"/>
          </a:p>
        </p:txBody>
      </p:sp>
    </p:spTree>
    <p:extLst>
      <p:ext uri="{BB962C8B-B14F-4D97-AF65-F5344CB8AC3E}">
        <p14:creationId xmlns:p14="http://schemas.microsoft.com/office/powerpoint/2010/main" val="571849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6BFFD-5548-2570-BCD2-8673C9222EB1}"/>
              </a:ext>
            </a:extLst>
          </p:cNvPr>
          <p:cNvSpPr>
            <a:spLocks noGrp="1"/>
          </p:cNvSpPr>
          <p:nvPr>
            <p:ph type="ctrTitle" hasCustomPrompt="1"/>
          </p:nvPr>
        </p:nvSpPr>
        <p:spPr>
          <a:xfrm>
            <a:off x="5346290" y="3699803"/>
            <a:ext cx="6345501" cy="1821375"/>
          </a:xfrm>
          <a:prstGeom prst="rect">
            <a:avLst/>
          </a:prstGeom>
        </p:spPr>
        <p:txBody>
          <a:bodyPr anchor="b"/>
          <a:lstStyle>
            <a:lvl1pPr algn="ctr">
              <a:defRPr sz="6000" b="0" i="0">
                <a:solidFill>
                  <a:schemeClr val="bg1"/>
                </a:solidFill>
                <a:latin typeface="Aleo Medium" pitchFamily="2" charset="77"/>
              </a:defRPr>
            </a:lvl1pPr>
          </a:lstStyle>
          <a:p>
            <a:r>
              <a:rPr lang="en-US" dirty="0"/>
              <a:t>Click to edit</a:t>
            </a:r>
            <a:br>
              <a:rPr lang="en-US" dirty="0"/>
            </a:br>
            <a:r>
              <a:rPr lang="en-US" dirty="0"/>
              <a:t>Master title style</a:t>
            </a:r>
          </a:p>
        </p:txBody>
      </p:sp>
      <p:sp>
        <p:nvSpPr>
          <p:cNvPr id="3" name="Subtitle 2">
            <a:extLst>
              <a:ext uri="{FF2B5EF4-FFF2-40B4-BE49-F238E27FC236}">
                <a16:creationId xmlns:a16="http://schemas.microsoft.com/office/drawing/2014/main" id="{B9FB80CF-CEF1-F65D-43B2-854889BA28E2}"/>
              </a:ext>
            </a:extLst>
          </p:cNvPr>
          <p:cNvSpPr>
            <a:spLocks noGrp="1"/>
          </p:cNvSpPr>
          <p:nvPr>
            <p:ph type="subTitle" idx="1"/>
          </p:nvPr>
        </p:nvSpPr>
        <p:spPr>
          <a:xfrm>
            <a:off x="5346290" y="5613254"/>
            <a:ext cx="6345501" cy="576531"/>
          </a:xfrm>
          <a:prstGeom prst="rect">
            <a:avLst/>
          </a:prstGeom>
        </p:spPr>
        <p:txBody>
          <a:bodyPr/>
          <a:lstStyle>
            <a:lvl1pPr marL="0" indent="0" algn="ctr">
              <a:buNone/>
              <a:defRPr sz="2400" b="1" i="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704326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6BFFD-5548-2570-BCD2-8673C9222EB1}"/>
              </a:ext>
            </a:extLst>
          </p:cNvPr>
          <p:cNvSpPr>
            <a:spLocks noGrp="1"/>
          </p:cNvSpPr>
          <p:nvPr>
            <p:ph type="ctrTitle" hasCustomPrompt="1"/>
          </p:nvPr>
        </p:nvSpPr>
        <p:spPr>
          <a:xfrm>
            <a:off x="5346290" y="3699803"/>
            <a:ext cx="6345501" cy="1821375"/>
          </a:xfrm>
          <a:prstGeom prst="rect">
            <a:avLst/>
          </a:prstGeom>
        </p:spPr>
        <p:txBody>
          <a:bodyPr anchor="b"/>
          <a:lstStyle>
            <a:lvl1pPr algn="ctr">
              <a:defRPr sz="6000" b="0" i="0">
                <a:solidFill>
                  <a:schemeClr val="bg1"/>
                </a:solidFill>
                <a:latin typeface="Aleo Medium" pitchFamily="2" charset="77"/>
              </a:defRPr>
            </a:lvl1pPr>
          </a:lstStyle>
          <a:p>
            <a:r>
              <a:rPr lang="en-US" dirty="0"/>
              <a:t>Click to edit</a:t>
            </a:r>
            <a:br>
              <a:rPr lang="en-US" dirty="0"/>
            </a:br>
            <a:r>
              <a:rPr lang="en-US" dirty="0"/>
              <a:t>Master title style</a:t>
            </a:r>
          </a:p>
        </p:txBody>
      </p:sp>
      <p:sp>
        <p:nvSpPr>
          <p:cNvPr id="3" name="Subtitle 2">
            <a:extLst>
              <a:ext uri="{FF2B5EF4-FFF2-40B4-BE49-F238E27FC236}">
                <a16:creationId xmlns:a16="http://schemas.microsoft.com/office/drawing/2014/main" id="{B9FB80CF-CEF1-F65D-43B2-854889BA28E2}"/>
              </a:ext>
            </a:extLst>
          </p:cNvPr>
          <p:cNvSpPr>
            <a:spLocks noGrp="1"/>
          </p:cNvSpPr>
          <p:nvPr>
            <p:ph type="subTitle" idx="1"/>
          </p:nvPr>
        </p:nvSpPr>
        <p:spPr>
          <a:xfrm>
            <a:off x="5346290" y="5613254"/>
            <a:ext cx="6345501" cy="576531"/>
          </a:xfrm>
          <a:prstGeom prst="rect">
            <a:avLst/>
          </a:prstGeom>
        </p:spPr>
        <p:txBody>
          <a:bodyPr/>
          <a:lstStyle>
            <a:lvl1pPr marL="0" indent="0" algn="ctr">
              <a:buNone/>
              <a:defRPr sz="2400" b="1" i="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156640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6BFFD-5548-2570-BCD2-8673C9222EB1}"/>
              </a:ext>
            </a:extLst>
          </p:cNvPr>
          <p:cNvSpPr>
            <a:spLocks noGrp="1"/>
          </p:cNvSpPr>
          <p:nvPr>
            <p:ph type="ctrTitle" hasCustomPrompt="1"/>
          </p:nvPr>
        </p:nvSpPr>
        <p:spPr>
          <a:xfrm>
            <a:off x="5346290" y="3699803"/>
            <a:ext cx="6345501" cy="1821375"/>
          </a:xfrm>
          <a:prstGeom prst="rect">
            <a:avLst/>
          </a:prstGeom>
        </p:spPr>
        <p:txBody>
          <a:bodyPr anchor="b"/>
          <a:lstStyle>
            <a:lvl1pPr algn="ctr">
              <a:defRPr sz="6000" b="0" i="0">
                <a:solidFill>
                  <a:schemeClr val="bg1"/>
                </a:solidFill>
                <a:latin typeface="Aleo Medium" pitchFamily="2" charset="77"/>
              </a:defRPr>
            </a:lvl1pPr>
          </a:lstStyle>
          <a:p>
            <a:r>
              <a:rPr lang="en-US" dirty="0"/>
              <a:t>Click to edit</a:t>
            </a:r>
            <a:br>
              <a:rPr lang="en-US" dirty="0"/>
            </a:br>
            <a:r>
              <a:rPr lang="en-US" dirty="0"/>
              <a:t>Master title style</a:t>
            </a:r>
          </a:p>
        </p:txBody>
      </p:sp>
      <p:sp>
        <p:nvSpPr>
          <p:cNvPr id="3" name="Subtitle 2">
            <a:extLst>
              <a:ext uri="{FF2B5EF4-FFF2-40B4-BE49-F238E27FC236}">
                <a16:creationId xmlns:a16="http://schemas.microsoft.com/office/drawing/2014/main" id="{B9FB80CF-CEF1-F65D-43B2-854889BA28E2}"/>
              </a:ext>
            </a:extLst>
          </p:cNvPr>
          <p:cNvSpPr>
            <a:spLocks noGrp="1"/>
          </p:cNvSpPr>
          <p:nvPr>
            <p:ph type="subTitle" idx="1"/>
          </p:nvPr>
        </p:nvSpPr>
        <p:spPr>
          <a:xfrm>
            <a:off x="5346290" y="5613254"/>
            <a:ext cx="6345501" cy="576531"/>
          </a:xfrm>
          <a:prstGeom prst="rect">
            <a:avLst/>
          </a:prstGeom>
        </p:spPr>
        <p:txBody>
          <a:bodyPr/>
          <a:lstStyle>
            <a:lvl1pPr marL="0" indent="0" algn="ctr">
              <a:buNone/>
              <a:defRPr sz="2400" b="1" i="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939165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6BFFD-5548-2570-BCD2-8673C9222EB1}"/>
              </a:ext>
            </a:extLst>
          </p:cNvPr>
          <p:cNvSpPr>
            <a:spLocks noGrp="1"/>
          </p:cNvSpPr>
          <p:nvPr>
            <p:ph type="ctrTitle" hasCustomPrompt="1"/>
          </p:nvPr>
        </p:nvSpPr>
        <p:spPr>
          <a:xfrm>
            <a:off x="5346290" y="3699803"/>
            <a:ext cx="6345501" cy="1821375"/>
          </a:xfrm>
          <a:prstGeom prst="rect">
            <a:avLst/>
          </a:prstGeom>
        </p:spPr>
        <p:txBody>
          <a:bodyPr anchor="b"/>
          <a:lstStyle>
            <a:lvl1pPr algn="ctr">
              <a:defRPr sz="6000" b="0" i="0">
                <a:solidFill>
                  <a:schemeClr val="bg1"/>
                </a:solidFill>
                <a:latin typeface="Aleo Medium" pitchFamily="2" charset="77"/>
              </a:defRPr>
            </a:lvl1pPr>
          </a:lstStyle>
          <a:p>
            <a:r>
              <a:rPr lang="en-US" dirty="0"/>
              <a:t>Click to edit</a:t>
            </a:r>
            <a:br>
              <a:rPr lang="en-US" dirty="0"/>
            </a:br>
            <a:r>
              <a:rPr lang="en-US" dirty="0"/>
              <a:t>Master title style</a:t>
            </a:r>
          </a:p>
        </p:txBody>
      </p:sp>
      <p:sp>
        <p:nvSpPr>
          <p:cNvPr id="3" name="Subtitle 2">
            <a:extLst>
              <a:ext uri="{FF2B5EF4-FFF2-40B4-BE49-F238E27FC236}">
                <a16:creationId xmlns:a16="http://schemas.microsoft.com/office/drawing/2014/main" id="{B9FB80CF-CEF1-F65D-43B2-854889BA28E2}"/>
              </a:ext>
            </a:extLst>
          </p:cNvPr>
          <p:cNvSpPr>
            <a:spLocks noGrp="1"/>
          </p:cNvSpPr>
          <p:nvPr>
            <p:ph type="subTitle" idx="1"/>
          </p:nvPr>
        </p:nvSpPr>
        <p:spPr>
          <a:xfrm>
            <a:off x="5346290" y="5613254"/>
            <a:ext cx="6345501" cy="576531"/>
          </a:xfrm>
          <a:prstGeom prst="rect">
            <a:avLst/>
          </a:prstGeom>
        </p:spPr>
        <p:txBody>
          <a:bodyPr/>
          <a:lstStyle>
            <a:lvl1pPr marL="0" indent="0" algn="ctr">
              <a:buNone/>
              <a:defRPr sz="2400" b="1" i="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207502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6BFFD-5548-2570-BCD2-8673C9222EB1}"/>
              </a:ext>
            </a:extLst>
          </p:cNvPr>
          <p:cNvSpPr>
            <a:spLocks noGrp="1"/>
          </p:cNvSpPr>
          <p:nvPr>
            <p:ph type="ctrTitle" hasCustomPrompt="1"/>
          </p:nvPr>
        </p:nvSpPr>
        <p:spPr>
          <a:xfrm>
            <a:off x="5346290" y="3699803"/>
            <a:ext cx="6345501" cy="1821375"/>
          </a:xfrm>
          <a:prstGeom prst="rect">
            <a:avLst/>
          </a:prstGeom>
        </p:spPr>
        <p:txBody>
          <a:bodyPr anchor="b"/>
          <a:lstStyle>
            <a:lvl1pPr algn="ctr">
              <a:defRPr sz="6000" b="0" i="0">
                <a:solidFill>
                  <a:schemeClr val="bg1"/>
                </a:solidFill>
                <a:latin typeface="Aleo Medium" pitchFamily="2" charset="77"/>
              </a:defRPr>
            </a:lvl1pPr>
          </a:lstStyle>
          <a:p>
            <a:r>
              <a:rPr lang="en-US" dirty="0"/>
              <a:t>Click to edit</a:t>
            </a:r>
            <a:br>
              <a:rPr lang="en-US" dirty="0"/>
            </a:br>
            <a:r>
              <a:rPr lang="en-US" dirty="0"/>
              <a:t>Master title style</a:t>
            </a:r>
          </a:p>
        </p:txBody>
      </p:sp>
      <p:sp>
        <p:nvSpPr>
          <p:cNvPr id="3" name="Subtitle 2">
            <a:extLst>
              <a:ext uri="{FF2B5EF4-FFF2-40B4-BE49-F238E27FC236}">
                <a16:creationId xmlns:a16="http://schemas.microsoft.com/office/drawing/2014/main" id="{B9FB80CF-CEF1-F65D-43B2-854889BA28E2}"/>
              </a:ext>
            </a:extLst>
          </p:cNvPr>
          <p:cNvSpPr>
            <a:spLocks noGrp="1"/>
          </p:cNvSpPr>
          <p:nvPr>
            <p:ph type="subTitle" idx="1"/>
          </p:nvPr>
        </p:nvSpPr>
        <p:spPr>
          <a:xfrm>
            <a:off x="5346290" y="5613254"/>
            <a:ext cx="6345501" cy="576531"/>
          </a:xfrm>
          <a:prstGeom prst="rect">
            <a:avLst/>
          </a:prstGeom>
        </p:spPr>
        <p:txBody>
          <a:bodyPr/>
          <a:lstStyle>
            <a:lvl1pPr marL="0" indent="0" algn="ctr">
              <a:buNone/>
              <a:defRPr sz="2400" b="1" i="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Picture Placeholder 4">
            <a:extLst>
              <a:ext uri="{FF2B5EF4-FFF2-40B4-BE49-F238E27FC236}">
                <a16:creationId xmlns:a16="http://schemas.microsoft.com/office/drawing/2014/main" id="{E96DFECE-0B8C-880F-C0F0-56CDACD45AAD}"/>
              </a:ext>
            </a:extLst>
          </p:cNvPr>
          <p:cNvSpPr>
            <a:spLocks noGrp="1"/>
          </p:cNvSpPr>
          <p:nvPr>
            <p:ph type="pic" sz="quarter" idx="10"/>
          </p:nvPr>
        </p:nvSpPr>
        <p:spPr>
          <a:xfrm>
            <a:off x="-781665" y="-14750"/>
            <a:ext cx="6069628" cy="6887497"/>
          </a:xfrm>
          <a:custGeom>
            <a:avLst/>
            <a:gdLst>
              <a:gd name="connsiteX0" fmla="*/ 0 w 5287963"/>
              <a:gd name="connsiteY0" fmla="*/ 0 h 6858000"/>
              <a:gd name="connsiteX1" fmla="*/ 5287963 w 5287963"/>
              <a:gd name="connsiteY1" fmla="*/ 0 h 6858000"/>
              <a:gd name="connsiteX2" fmla="*/ 5287963 w 5287963"/>
              <a:gd name="connsiteY2" fmla="*/ 6858000 h 6858000"/>
              <a:gd name="connsiteX3" fmla="*/ 0 w 5287963"/>
              <a:gd name="connsiteY3" fmla="*/ 6858000 h 6858000"/>
              <a:gd name="connsiteX4" fmla="*/ 0 w 5287963"/>
              <a:gd name="connsiteY4" fmla="*/ 0 h 6858000"/>
              <a:gd name="connsiteX0" fmla="*/ 0 w 5287963"/>
              <a:gd name="connsiteY0" fmla="*/ 0 h 6858000"/>
              <a:gd name="connsiteX1" fmla="*/ 5287963 w 5287963"/>
              <a:gd name="connsiteY1" fmla="*/ 0 h 6858000"/>
              <a:gd name="connsiteX2" fmla="*/ 3746756 w 5287963"/>
              <a:gd name="connsiteY2" fmla="*/ 6858000 h 6858000"/>
              <a:gd name="connsiteX3" fmla="*/ 0 w 5287963"/>
              <a:gd name="connsiteY3" fmla="*/ 6858000 h 6858000"/>
              <a:gd name="connsiteX4" fmla="*/ 0 w 5287963"/>
              <a:gd name="connsiteY4" fmla="*/ 0 h 6858000"/>
              <a:gd name="connsiteX0" fmla="*/ 3134032 w 5287963"/>
              <a:gd name="connsiteY0" fmla="*/ 7374 h 6858000"/>
              <a:gd name="connsiteX1" fmla="*/ 5287963 w 5287963"/>
              <a:gd name="connsiteY1" fmla="*/ 0 h 6858000"/>
              <a:gd name="connsiteX2" fmla="*/ 3746756 w 5287963"/>
              <a:gd name="connsiteY2" fmla="*/ 6858000 h 6858000"/>
              <a:gd name="connsiteX3" fmla="*/ 0 w 5287963"/>
              <a:gd name="connsiteY3" fmla="*/ 6858000 h 6858000"/>
              <a:gd name="connsiteX4" fmla="*/ 3134032 w 5287963"/>
              <a:gd name="connsiteY4" fmla="*/ 7374 h 6858000"/>
              <a:gd name="connsiteX0" fmla="*/ 3923071 w 6077002"/>
              <a:gd name="connsiteY0" fmla="*/ 7374 h 6880122"/>
              <a:gd name="connsiteX1" fmla="*/ 6077002 w 6077002"/>
              <a:gd name="connsiteY1" fmla="*/ 0 h 6880122"/>
              <a:gd name="connsiteX2" fmla="*/ 4535795 w 6077002"/>
              <a:gd name="connsiteY2" fmla="*/ 6858000 h 6880122"/>
              <a:gd name="connsiteX3" fmla="*/ 0 w 6077002"/>
              <a:gd name="connsiteY3" fmla="*/ 6880122 h 6880122"/>
              <a:gd name="connsiteX4" fmla="*/ 3923071 w 6077002"/>
              <a:gd name="connsiteY4" fmla="*/ 7374 h 6880122"/>
              <a:gd name="connsiteX0" fmla="*/ 3923071 w 6077002"/>
              <a:gd name="connsiteY0" fmla="*/ 7374 h 6880122"/>
              <a:gd name="connsiteX1" fmla="*/ 6077002 w 6077002"/>
              <a:gd name="connsiteY1" fmla="*/ 0 h 6880122"/>
              <a:gd name="connsiteX2" fmla="*/ 4528421 w 6077002"/>
              <a:gd name="connsiteY2" fmla="*/ 6880122 h 6880122"/>
              <a:gd name="connsiteX3" fmla="*/ 0 w 6077002"/>
              <a:gd name="connsiteY3" fmla="*/ 6880122 h 6880122"/>
              <a:gd name="connsiteX4" fmla="*/ 3923071 w 6077002"/>
              <a:gd name="connsiteY4" fmla="*/ 7374 h 6880122"/>
              <a:gd name="connsiteX0" fmla="*/ 3923071 w 5944266"/>
              <a:gd name="connsiteY0" fmla="*/ 95864 h 6968612"/>
              <a:gd name="connsiteX1" fmla="*/ 5944266 w 5944266"/>
              <a:gd name="connsiteY1" fmla="*/ 0 h 6968612"/>
              <a:gd name="connsiteX2" fmla="*/ 4528421 w 5944266"/>
              <a:gd name="connsiteY2" fmla="*/ 6968612 h 6968612"/>
              <a:gd name="connsiteX3" fmla="*/ 0 w 5944266"/>
              <a:gd name="connsiteY3" fmla="*/ 6968612 h 6968612"/>
              <a:gd name="connsiteX4" fmla="*/ 3923071 w 5944266"/>
              <a:gd name="connsiteY4" fmla="*/ 95864 h 6968612"/>
              <a:gd name="connsiteX0" fmla="*/ 3923071 w 6077002"/>
              <a:gd name="connsiteY0" fmla="*/ 22122 h 6894870"/>
              <a:gd name="connsiteX1" fmla="*/ 6077002 w 6077002"/>
              <a:gd name="connsiteY1" fmla="*/ 0 h 6894870"/>
              <a:gd name="connsiteX2" fmla="*/ 4528421 w 6077002"/>
              <a:gd name="connsiteY2" fmla="*/ 6894870 h 6894870"/>
              <a:gd name="connsiteX3" fmla="*/ 0 w 6077002"/>
              <a:gd name="connsiteY3" fmla="*/ 6894870 h 6894870"/>
              <a:gd name="connsiteX4" fmla="*/ 3923071 w 6077002"/>
              <a:gd name="connsiteY4" fmla="*/ 22122 h 6894870"/>
              <a:gd name="connsiteX0" fmla="*/ 3849329 w 6077002"/>
              <a:gd name="connsiteY0" fmla="*/ 0 h 6961239"/>
              <a:gd name="connsiteX1" fmla="*/ 6077002 w 6077002"/>
              <a:gd name="connsiteY1" fmla="*/ 66369 h 6961239"/>
              <a:gd name="connsiteX2" fmla="*/ 4528421 w 6077002"/>
              <a:gd name="connsiteY2" fmla="*/ 6961239 h 6961239"/>
              <a:gd name="connsiteX3" fmla="*/ 0 w 6077002"/>
              <a:gd name="connsiteY3" fmla="*/ 6961239 h 6961239"/>
              <a:gd name="connsiteX4" fmla="*/ 3849329 w 6077002"/>
              <a:gd name="connsiteY4" fmla="*/ 0 h 6961239"/>
              <a:gd name="connsiteX0" fmla="*/ 3930445 w 6077002"/>
              <a:gd name="connsiteY0" fmla="*/ 0 h 6894871"/>
              <a:gd name="connsiteX1" fmla="*/ 6077002 w 6077002"/>
              <a:gd name="connsiteY1" fmla="*/ 1 h 6894871"/>
              <a:gd name="connsiteX2" fmla="*/ 4528421 w 6077002"/>
              <a:gd name="connsiteY2" fmla="*/ 6894871 h 6894871"/>
              <a:gd name="connsiteX3" fmla="*/ 0 w 6077002"/>
              <a:gd name="connsiteY3" fmla="*/ 6894871 h 6894871"/>
              <a:gd name="connsiteX4" fmla="*/ 3930445 w 6077002"/>
              <a:gd name="connsiteY4" fmla="*/ 0 h 6894871"/>
              <a:gd name="connsiteX0" fmla="*/ 3923071 w 6069628"/>
              <a:gd name="connsiteY0" fmla="*/ 0 h 6894871"/>
              <a:gd name="connsiteX1" fmla="*/ 6069628 w 6069628"/>
              <a:gd name="connsiteY1" fmla="*/ 1 h 6894871"/>
              <a:gd name="connsiteX2" fmla="*/ 4521047 w 6069628"/>
              <a:gd name="connsiteY2" fmla="*/ 6894871 h 6894871"/>
              <a:gd name="connsiteX3" fmla="*/ 0 w 6069628"/>
              <a:gd name="connsiteY3" fmla="*/ 6880123 h 6894871"/>
              <a:gd name="connsiteX4" fmla="*/ 3923071 w 6069628"/>
              <a:gd name="connsiteY4" fmla="*/ 0 h 6894871"/>
              <a:gd name="connsiteX0" fmla="*/ 3923071 w 6069628"/>
              <a:gd name="connsiteY0" fmla="*/ 0 h 6880123"/>
              <a:gd name="connsiteX1" fmla="*/ 6069628 w 6069628"/>
              <a:gd name="connsiteY1" fmla="*/ 1 h 6880123"/>
              <a:gd name="connsiteX2" fmla="*/ 4395685 w 6069628"/>
              <a:gd name="connsiteY2" fmla="*/ 6776884 h 6880123"/>
              <a:gd name="connsiteX3" fmla="*/ 0 w 6069628"/>
              <a:gd name="connsiteY3" fmla="*/ 6880123 h 6880123"/>
              <a:gd name="connsiteX4" fmla="*/ 3923071 w 6069628"/>
              <a:gd name="connsiteY4" fmla="*/ 0 h 6880123"/>
              <a:gd name="connsiteX0" fmla="*/ 3923071 w 6069628"/>
              <a:gd name="connsiteY0" fmla="*/ 0 h 6887497"/>
              <a:gd name="connsiteX1" fmla="*/ 6069628 w 6069628"/>
              <a:gd name="connsiteY1" fmla="*/ 1 h 6887497"/>
              <a:gd name="connsiteX2" fmla="*/ 4521046 w 6069628"/>
              <a:gd name="connsiteY2" fmla="*/ 6887497 h 6887497"/>
              <a:gd name="connsiteX3" fmla="*/ 0 w 6069628"/>
              <a:gd name="connsiteY3" fmla="*/ 6880123 h 6887497"/>
              <a:gd name="connsiteX4" fmla="*/ 3923071 w 6069628"/>
              <a:gd name="connsiteY4" fmla="*/ 0 h 68874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9628" h="6887497">
                <a:moveTo>
                  <a:pt x="3923071" y="0"/>
                </a:moveTo>
                <a:lnTo>
                  <a:pt x="6069628" y="1"/>
                </a:lnTo>
                <a:lnTo>
                  <a:pt x="4521046" y="6887497"/>
                </a:lnTo>
                <a:lnTo>
                  <a:pt x="0" y="6880123"/>
                </a:lnTo>
                <a:lnTo>
                  <a:pt x="3923071" y="0"/>
                </a:lnTo>
                <a:close/>
              </a:path>
            </a:pathLst>
          </a:custGeom>
        </p:spPr>
        <p:txBody>
          <a:bodyPr/>
          <a:lstStyle>
            <a:lvl1pPr>
              <a:defRPr>
                <a:ln>
                  <a:noFill/>
                </a:ln>
                <a:solidFill>
                  <a:schemeClr val="bg1"/>
                </a:solidFill>
              </a:defRPr>
            </a:lvl1pPr>
          </a:lstStyle>
          <a:p>
            <a:endParaRPr lang="en-US"/>
          </a:p>
        </p:txBody>
      </p:sp>
    </p:spTree>
    <p:extLst>
      <p:ext uri="{BB962C8B-B14F-4D97-AF65-F5344CB8AC3E}">
        <p14:creationId xmlns:p14="http://schemas.microsoft.com/office/powerpoint/2010/main" val="1793673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C5E4-31DF-CFD7-2AA0-696ED382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DBDDB5-28AB-E4D1-C41C-D3850F76E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350790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35F1-A674-5F8F-EDB3-1AB2C53FF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EFC8B7-CA39-F607-01FA-AA57CD5C76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5831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B5C5-F611-0FC4-732B-5C8468F9CB94}"/>
              </a:ext>
            </a:extLst>
          </p:cNvPr>
          <p:cNvSpPr>
            <a:spLocks noGrp="1"/>
          </p:cNvSpPr>
          <p:nvPr>
            <p:ph type="title"/>
          </p:nvPr>
        </p:nvSpPr>
        <p:spPr>
          <a:xfrm>
            <a:off x="831850" y="7953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01A302-8FAA-A0AD-F72C-68A7E4EF2524}"/>
              </a:ext>
            </a:extLst>
          </p:cNvPr>
          <p:cNvSpPr>
            <a:spLocks noGrp="1"/>
          </p:cNvSpPr>
          <p:nvPr>
            <p:ph type="body" idx="1"/>
          </p:nvPr>
        </p:nvSpPr>
        <p:spPr>
          <a:xfrm>
            <a:off x="831850" y="36750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2294017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330163-92D0-5B27-24AF-A04F4334FC82}"/>
              </a:ext>
            </a:extLst>
          </p:cNvPr>
          <p:cNvSpPr>
            <a:spLocks noGrp="1"/>
          </p:cNvSpPr>
          <p:nvPr>
            <p:ph sz="half" idx="1"/>
          </p:nvPr>
        </p:nvSpPr>
        <p:spPr>
          <a:xfrm>
            <a:off x="838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DB458-2C8D-07A1-4F18-C200D898BE3B}"/>
              </a:ext>
            </a:extLst>
          </p:cNvPr>
          <p:cNvSpPr>
            <a:spLocks noGrp="1"/>
          </p:cNvSpPr>
          <p:nvPr>
            <p:ph sz="half" idx="2"/>
          </p:nvPr>
        </p:nvSpPr>
        <p:spPr>
          <a:xfrm>
            <a:off x="6172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E4FC676-F314-2082-2B25-07877113566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58144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8DFC-B03B-CF2D-5128-D4FD7C3846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E58E33-482E-615F-E645-C8313BA6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604C-516C-B0FE-5C81-48A68BDB5050}"/>
              </a:ext>
            </a:extLst>
          </p:cNvPr>
          <p:cNvSpPr>
            <a:spLocks noGrp="1"/>
          </p:cNvSpPr>
          <p:nvPr>
            <p:ph sz="half" idx="2"/>
          </p:nvPr>
        </p:nvSpPr>
        <p:spPr>
          <a:xfrm>
            <a:off x="839788" y="2505075"/>
            <a:ext cx="5157787"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124B30-4E84-E0B9-71E3-F315E6DB1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43F4CE-FD27-4064-7CD0-C0C4F1378EDA}"/>
              </a:ext>
            </a:extLst>
          </p:cNvPr>
          <p:cNvSpPr>
            <a:spLocks noGrp="1"/>
          </p:cNvSpPr>
          <p:nvPr>
            <p:ph sz="quarter" idx="4"/>
          </p:nvPr>
        </p:nvSpPr>
        <p:spPr>
          <a:xfrm>
            <a:off x="6172200" y="2505075"/>
            <a:ext cx="5183188"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3289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D6EA-CCCB-42BB-156E-84E62117A0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865710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09865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5BD7-5C32-8D28-5368-95FD1D17A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F3CD12-CA4F-0DAD-980B-CE1BFC744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042FC4-5DDE-1976-B0DE-958867D52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2568792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B670-F369-3347-7B57-E5C2B60D03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5CEBE3-0B3F-A7E5-0EC2-237A000456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6E012-2321-310E-A1DC-B77AEED3F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3858491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sz="half" idx="1"/>
          </p:nvPr>
        </p:nvSpPr>
        <p:spPr>
          <a:xfrm>
            <a:off x="2300883" y="2125266"/>
            <a:ext cx="7590235" cy="401836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383276238"/>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30" name="Title Text"/>
          <p:cNvSpPr txBox="1">
            <a:spLocks noGrp="1"/>
          </p:cNvSpPr>
          <p:nvPr>
            <p:ph type="title"/>
          </p:nvPr>
        </p:nvSpPr>
        <p:spPr>
          <a:xfrm>
            <a:off x="2300883" y="2178844"/>
            <a:ext cx="7590235" cy="2500313"/>
          </a:xfrm>
          <a:prstGeom prst="rect">
            <a:avLst/>
          </a:prstGeom>
        </p:spPr>
        <p:txBody>
          <a:bodyPr/>
          <a:lstStyle>
            <a:lvl1pPr>
              <a:defRPr sz="4200"/>
            </a:lvl1p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601840566"/>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976269779"/>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21"/>
          </p:nvPr>
        </p:nvSpPr>
        <p:spPr>
          <a:xfrm>
            <a:off x="1468437" y="-88880"/>
            <a:ext cx="10929939" cy="7286626"/>
          </a:xfrm>
          <a:prstGeom prst="rect">
            <a:avLst/>
          </a:prstGeom>
          <a:ln w="25400"/>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760594360"/>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C5E4-31DF-CFD7-2AA0-696ED382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DBDDB5-28AB-E4D1-C41C-D3850F76E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205808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35F1-A674-5F8F-EDB3-1AB2C53FF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EFC8B7-CA39-F607-01FA-AA57CD5C76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498836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B5C5-F611-0FC4-732B-5C8468F9CB94}"/>
              </a:ext>
            </a:extLst>
          </p:cNvPr>
          <p:cNvSpPr>
            <a:spLocks noGrp="1"/>
          </p:cNvSpPr>
          <p:nvPr>
            <p:ph type="title"/>
          </p:nvPr>
        </p:nvSpPr>
        <p:spPr>
          <a:xfrm>
            <a:off x="831850" y="7953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01A302-8FAA-A0AD-F72C-68A7E4EF2524}"/>
              </a:ext>
            </a:extLst>
          </p:cNvPr>
          <p:cNvSpPr>
            <a:spLocks noGrp="1"/>
          </p:cNvSpPr>
          <p:nvPr>
            <p:ph type="body" idx="1"/>
          </p:nvPr>
        </p:nvSpPr>
        <p:spPr>
          <a:xfrm>
            <a:off x="831850" y="36750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473735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330163-92D0-5B27-24AF-A04F4334FC82}"/>
              </a:ext>
            </a:extLst>
          </p:cNvPr>
          <p:cNvSpPr>
            <a:spLocks noGrp="1"/>
          </p:cNvSpPr>
          <p:nvPr>
            <p:ph sz="half" idx="1"/>
          </p:nvPr>
        </p:nvSpPr>
        <p:spPr>
          <a:xfrm>
            <a:off x="838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DB458-2C8D-07A1-4F18-C200D898BE3B}"/>
              </a:ext>
            </a:extLst>
          </p:cNvPr>
          <p:cNvSpPr>
            <a:spLocks noGrp="1"/>
          </p:cNvSpPr>
          <p:nvPr>
            <p:ph sz="half" idx="2"/>
          </p:nvPr>
        </p:nvSpPr>
        <p:spPr>
          <a:xfrm>
            <a:off x="6172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E4FC676-F314-2082-2B25-07877113566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31798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8DFC-B03B-CF2D-5128-D4FD7C3846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E58E33-482E-615F-E645-C8313BA6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604C-516C-B0FE-5C81-48A68BDB5050}"/>
              </a:ext>
            </a:extLst>
          </p:cNvPr>
          <p:cNvSpPr>
            <a:spLocks noGrp="1"/>
          </p:cNvSpPr>
          <p:nvPr>
            <p:ph sz="half" idx="2"/>
          </p:nvPr>
        </p:nvSpPr>
        <p:spPr>
          <a:xfrm>
            <a:off x="839788" y="2505075"/>
            <a:ext cx="5157787"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124B30-4E84-E0B9-71E3-F315E6DB1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43F4CE-FD27-4064-7CD0-C0C4F1378EDA}"/>
              </a:ext>
            </a:extLst>
          </p:cNvPr>
          <p:cNvSpPr>
            <a:spLocks noGrp="1"/>
          </p:cNvSpPr>
          <p:nvPr>
            <p:ph sz="quarter" idx="4"/>
          </p:nvPr>
        </p:nvSpPr>
        <p:spPr>
          <a:xfrm>
            <a:off x="6172200" y="2505075"/>
            <a:ext cx="5183188"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738014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D6EA-CCCB-42BB-156E-84E62117A0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634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70924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5BD7-5C32-8D28-5368-95FD1D17A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F3CD12-CA4F-0DAD-980B-CE1BFC744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042FC4-5DDE-1976-B0DE-958867D52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636946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B670-F369-3347-7B57-E5C2B60D03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5CEBE3-0B3F-A7E5-0EC2-237A000456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6E012-2321-310E-A1DC-B77AEED3F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670811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C5E4-31DF-CFD7-2AA0-696ED382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DBDDB5-28AB-E4D1-C41C-D3850F76E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8195441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35F1-A674-5F8F-EDB3-1AB2C53FF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EFC8B7-CA39-F607-01FA-AA57CD5C76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074324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B5C5-F611-0FC4-732B-5C8468F9CB94}"/>
              </a:ext>
            </a:extLst>
          </p:cNvPr>
          <p:cNvSpPr>
            <a:spLocks noGrp="1"/>
          </p:cNvSpPr>
          <p:nvPr>
            <p:ph type="title"/>
          </p:nvPr>
        </p:nvSpPr>
        <p:spPr>
          <a:xfrm>
            <a:off x="831850" y="7953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01A302-8FAA-A0AD-F72C-68A7E4EF2524}"/>
              </a:ext>
            </a:extLst>
          </p:cNvPr>
          <p:cNvSpPr>
            <a:spLocks noGrp="1"/>
          </p:cNvSpPr>
          <p:nvPr>
            <p:ph type="body" idx="1"/>
          </p:nvPr>
        </p:nvSpPr>
        <p:spPr>
          <a:xfrm>
            <a:off x="831850" y="36750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30959414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330163-92D0-5B27-24AF-A04F4334FC82}"/>
              </a:ext>
            </a:extLst>
          </p:cNvPr>
          <p:cNvSpPr>
            <a:spLocks noGrp="1"/>
          </p:cNvSpPr>
          <p:nvPr>
            <p:ph sz="half" idx="1"/>
          </p:nvPr>
        </p:nvSpPr>
        <p:spPr>
          <a:xfrm>
            <a:off x="838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DB458-2C8D-07A1-4F18-C200D898BE3B}"/>
              </a:ext>
            </a:extLst>
          </p:cNvPr>
          <p:cNvSpPr>
            <a:spLocks noGrp="1"/>
          </p:cNvSpPr>
          <p:nvPr>
            <p:ph sz="half" idx="2"/>
          </p:nvPr>
        </p:nvSpPr>
        <p:spPr>
          <a:xfrm>
            <a:off x="6172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E4FC676-F314-2082-2B25-07877113566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509721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8DFC-B03B-CF2D-5128-D4FD7C3846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E58E33-482E-615F-E645-C8313BA6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604C-516C-B0FE-5C81-48A68BDB5050}"/>
              </a:ext>
            </a:extLst>
          </p:cNvPr>
          <p:cNvSpPr>
            <a:spLocks noGrp="1"/>
          </p:cNvSpPr>
          <p:nvPr>
            <p:ph sz="half" idx="2"/>
          </p:nvPr>
        </p:nvSpPr>
        <p:spPr>
          <a:xfrm>
            <a:off x="839788" y="2505075"/>
            <a:ext cx="5157787"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124B30-4E84-E0B9-71E3-F315E6DB1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43F4CE-FD27-4064-7CD0-C0C4F1378EDA}"/>
              </a:ext>
            </a:extLst>
          </p:cNvPr>
          <p:cNvSpPr>
            <a:spLocks noGrp="1"/>
          </p:cNvSpPr>
          <p:nvPr>
            <p:ph sz="quarter" idx="4"/>
          </p:nvPr>
        </p:nvSpPr>
        <p:spPr>
          <a:xfrm>
            <a:off x="6172200" y="2505075"/>
            <a:ext cx="5183188"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572875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D6EA-CCCB-42BB-156E-84E62117A0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045352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3948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5BD7-5C32-8D28-5368-95FD1D17A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F3CD12-CA4F-0DAD-980B-CE1BFC744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042FC4-5DDE-1976-B0DE-958867D52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333821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B670-F369-3347-7B57-E5C2B60D03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5CEBE3-0B3F-A7E5-0EC2-237A000456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6E012-2321-310E-A1DC-B77AEED3F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76236927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C5E4-31DF-CFD7-2AA0-696ED382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DBDDB5-28AB-E4D1-C41C-D3850F76E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9484377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35F1-A674-5F8F-EDB3-1AB2C53FF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EFC8B7-CA39-F607-01FA-AA57CD5C76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091313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B5C5-F611-0FC4-732B-5C8468F9CB94}"/>
              </a:ext>
            </a:extLst>
          </p:cNvPr>
          <p:cNvSpPr>
            <a:spLocks noGrp="1"/>
          </p:cNvSpPr>
          <p:nvPr>
            <p:ph type="title"/>
          </p:nvPr>
        </p:nvSpPr>
        <p:spPr>
          <a:xfrm>
            <a:off x="831850" y="7953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01A302-8FAA-A0AD-F72C-68A7E4EF2524}"/>
              </a:ext>
            </a:extLst>
          </p:cNvPr>
          <p:cNvSpPr>
            <a:spLocks noGrp="1"/>
          </p:cNvSpPr>
          <p:nvPr>
            <p:ph type="body" idx="1"/>
          </p:nvPr>
        </p:nvSpPr>
        <p:spPr>
          <a:xfrm>
            <a:off x="831850" y="36750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17828547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330163-92D0-5B27-24AF-A04F4334FC82}"/>
              </a:ext>
            </a:extLst>
          </p:cNvPr>
          <p:cNvSpPr>
            <a:spLocks noGrp="1"/>
          </p:cNvSpPr>
          <p:nvPr>
            <p:ph sz="half" idx="1"/>
          </p:nvPr>
        </p:nvSpPr>
        <p:spPr>
          <a:xfrm>
            <a:off x="838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DB458-2C8D-07A1-4F18-C200D898BE3B}"/>
              </a:ext>
            </a:extLst>
          </p:cNvPr>
          <p:cNvSpPr>
            <a:spLocks noGrp="1"/>
          </p:cNvSpPr>
          <p:nvPr>
            <p:ph sz="half" idx="2"/>
          </p:nvPr>
        </p:nvSpPr>
        <p:spPr>
          <a:xfrm>
            <a:off x="6172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E4FC676-F314-2082-2B25-07877113566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373164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8DFC-B03B-CF2D-5128-D4FD7C3846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E58E33-482E-615F-E645-C8313BA6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604C-516C-B0FE-5C81-48A68BDB5050}"/>
              </a:ext>
            </a:extLst>
          </p:cNvPr>
          <p:cNvSpPr>
            <a:spLocks noGrp="1"/>
          </p:cNvSpPr>
          <p:nvPr>
            <p:ph sz="half" idx="2"/>
          </p:nvPr>
        </p:nvSpPr>
        <p:spPr>
          <a:xfrm>
            <a:off x="839788" y="2505075"/>
            <a:ext cx="5157787"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124B30-4E84-E0B9-71E3-F315E6DB1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43F4CE-FD27-4064-7CD0-C0C4F1378EDA}"/>
              </a:ext>
            </a:extLst>
          </p:cNvPr>
          <p:cNvSpPr>
            <a:spLocks noGrp="1"/>
          </p:cNvSpPr>
          <p:nvPr>
            <p:ph sz="quarter" idx="4"/>
          </p:nvPr>
        </p:nvSpPr>
        <p:spPr>
          <a:xfrm>
            <a:off x="6172200" y="2505075"/>
            <a:ext cx="5183188"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199932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D6EA-CCCB-42BB-156E-84E62117A0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0020193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892852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5BD7-5C32-8D28-5368-95FD1D17A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F3CD12-CA4F-0DAD-980B-CE1BFC744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042FC4-5DDE-1976-B0DE-958867D52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6449978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B670-F369-3347-7B57-E5C2B60D03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5CEBE3-0B3F-A7E5-0EC2-237A000456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6E012-2321-310E-A1DC-B77AEED3F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98905838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C5E4-31DF-CFD7-2AA0-696ED382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DBDDB5-28AB-E4D1-C41C-D3850F76E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98707487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35F1-A674-5F8F-EDB3-1AB2C53FF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EFC8B7-CA39-F607-01FA-AA57CD5C76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524146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B5C5-F611-0FC4-732B-5C8468F9CB94}"/>
              </a:ext>
            </a:extLst>
          </p:cNvPr>
          <p:cNvSpPr>
            <a:spLocks noGrp="1"/>
          </p:cNvSpPr>
          <p:nvPr>
            <p:ph type="title"/>
          </p:nvPr>
        </p:nvSpPr>
        <p:spPr>
          <a:xfrm>
            <a:off x="831850" y="7953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01A302-8FAA-A0AD-F72C-68A7E4EF2524}"/>
              </a:ext>
            </a:extLst>
          </p:cNvPr>
          <p:cNvSpPr>
            <a:spLocks noGrp="1"/>
          </p:cNvSpPr>
          <p:nvPr>
            <p:ph type="body" idx="1"/>
          </p:nvPr>
        </p:nvSpPr>
        <p:spPr>
          <a:xfrm>
            <a:off x="831850" y="36750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18146395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330163-92D0-5B27-24AF-A04F4334FC82}"/>
              </a:ext>
            </a:extLst>
          </p:cNvPr>
          <p:cNvSpPr>
            <a:spLocks noGrp="1"/>
          </p:cNvSpPr>
          <p:nvPr>
            <p:ph sz="half" idx="1"/>
          </p:nvPr>
        </p:nvSpPr>
        <p:spPr>
          <a:xfrm>
            <a:off x="838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DB458-2C8D-07A1-4F18-C200D898BE3B}"/>
              </a:ext>
            </a:extLst>
          </p:cNvPr>
          <p:cNvSpPr>
            <a:spLocks noGrp="1"/>
          </p:cNvSpPr>
          <p:nvPr>
            <p:ph sz="half" idx="2"/>
          </p:nvPr>
        </p:nvSpPr>
        <p:spPr>
          <a:xfrm>
            <a:off x="6172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E4FC676-F314-2082-2B25-07877113566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75563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8DFC-B03B-CF2D-5128-D4FD7C3846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E58E33-482E-615F-E645-C8313BA6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604C-516C-B0FE-5C81-48A68BDB5050}"/>
              </a:ext>
            </a:extLst>
          </p:cNvPr>
          <p:cNvSpPr>
            <a:spLocks noGrp="1"/>
          </p:cNvSpPr>
          <p:nvPr>
            <p:ph sz="half" idx="2"/>
          </p:nvPr>
        </p:nvSpPr>
        <p:spPr>
          <a:xfrm>
            <a:off x="839788" y="2505075"/>
            <a:ext cx="5157787"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124B30-4E84-E0B9-71E3-F315E6DB1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43F4CE-FD27-4064-7CD0-C0C4F1378EDA}"/>
              </a:ext>
            </a:extLst>
          </p:cNvPr>
          <p:cNvSpPr>
            <a:spLocks noGrp="1"/>
          </p:cNvSpPr>
          <p:nvPr>
            <p:ph sz="quarter" idx="4"/>
          </p:nvPr>
        </p:nvSpPr>
        <p:spPr>
          <a:xfrm>
            <a:off x="6172200" y="2505075"/>
            <a:ext cx="5183188"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626786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D6EA-CCCB-42BB-156E-84E62117A0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9737810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6421513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5BD7-5C32-8D28-5368-95FD1D17A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F3CD12-CA4F-0DAD-980B-CE1BFC744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042FC4-5DDE-1976-B0DE-958867D52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072192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B670-F369-3347-7B57-E5C2B60D03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5CEBE3-0B3F-A7E5-0EC2-237A000456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6E012-2321-310E-A1DC-B77AEED3F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6115117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image" Target="../media/image6.jpg"/><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image" Target="../media/image8.jpg"/><Relationship Id="rId5" Type="http://schemas.openxmlformats.org/officeDocument/2006/relationships/slideLayout" Target="../slideLayouts/slideLayout23.xml"/><Relationship Id="rId10" Type="http://schemas.openxmlformats.org/officeDocument/2006/relationships/theme" Target="../theme/theme7.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image" Target="../media/image9.jpg"/><Relationship Id="rId5" Type="http://schemas.openxmlformats.org/officeDocument/2006/relationships/slideLayout" Target="../slideLayouts/slideLayout32.xml"/><Relationship Id="rId10" Type="http://schemas.openxmlformats.org/officeDocument/2006/relationships/theme" Target="../theme/theme8.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image" Target="../media/image10.jpg"/><Relationship Id="rId5" Type="http://schemas.openxmlformats.org/officeDocument/2006/relationships/slideLayout" Target="../slideLayouts/slideLayout41.xml"/><Relationship Id="rId10" Type="http://schemas.openxmlformats.org/officeDocument/2006/relationships/theme" Target="../theme/theme9.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image" Target="../media/image11.jpg"/><Relationship Id="rId5" Type="http://schemas.openxmlformats.org/officeDocument/2006/relationships/slideLayout" Target="../slideLayouts/slideLayout50.xml"/><Relationship Id="rId10" Type="http://schemas.openxmlformats.org/officeDocument/2006/relationships/theme" Target="../theme/theme10.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7204814"/>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0510612"/>
      </p:ext>
    </p:extLst>
  </p:cSld>
  <p:clrMap bg1="lt1" tx1="dk1" bg2="lt2" tx2="dk2" accent1="accent1" accent2="accent2" accent3="accent3" accent4="accent4" accent5="accent5" accent6="accent6" hlink="hlink" folHlink="folHlink"/>
  <p:sldLayoutIdLst>
    <p:sldLayoutId id="214748371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8788268"/>
      </p:ext>
    </p:extLst>
  </p:cSld>
  <p:clrMap bg1="lt1" tx1="dk1" bg2="lt2" tx2="dk2" accent1="accent1" accent2="accent2" accent3="accent3" accent4="accent4" accent5="accent5" accent6="accent6" hlink="hlink" folHlink="folHlink"/>
  <p:sldLayoutIdLst>
    <p:sldLayoutId id="214748371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6762265"/>
      </p:ext>
    </p:extLst>
  </p:cSld>
  <p:clrMap bg1="lt1" tx1="dk1" bg2="lt2" tx2="dk2" accent1="accent1" accent2="accent2" accent3="accent3" accent4="accent4" accent5="accent5" accent6="accent6" hlink="hlink" folHlink="folHlink"/>
  <p:sldLayoutIdLst>
    <p:sldLayoutId id="214748371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4239880"/>
      </p:ext>
    </p:extLst>
  </p:cSld>
  <p:clrMap bg1="lt1" tx1="dk1" bg2="lt2" tx2="dk2" accent1="accent1" accent2="accent2" accent3="accent3" accent4="accent4" accent5="accent5" accent6="accent6" hlink="hlink" folHlink="folHlink"/>
  <p:sldLayoutIdLst>
    <p:sldLayoutId id="214748371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732B98-0FF9-AC0E-6E8E-CF029EB25C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7197052-1B15-3A4D-DEC2-5675E1280002}"/>
              </a:ext>
            </a:extLst>
          </p:cNvPr>
          <p:cNvSpPr>
            <a:spLocks noGrp="1"/>
          </p:cNvSpPr>
          <p:nvPr>
            <p:ph type="body" idx="1"/>
          </p:nvPr>
        </p:nvSpPr>
        <p:spPr>
          <a:xfrm>
            <a:off x="838200" y="1825625"/>
            <a:ext cx="10515600" cy="38465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381616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718" r:id="rId10"/>
    <p:sldLayoutId id="2147483719" r:id="rId11"/>
    <p:sldLayoutId id="2147483720" r:id="rId12"/>
    <p:sldLayoutId id="2147483721" r:id="rId13"/>
  </p:sldLayoutIdLst>
  <p:txStyles>
    <p:titleStyle>
      <a:lvl1pPr algn="l" defTabSz="914400" rtl="0" eaLnBrk="1" latinLnBrk="0" hangingPunct="1">
        <a:lnSpc>
          <a:spcPct val="90000"/>
        </a:lnSpc>
        <a:spcBef>
          <a:spcPct val="0"/>
        </a:spcBef>
        <a:buNone/>
        <a:defRPr sz="4400" b="1" i="0" kern="1200">
          <a:solidFill>
            <a:schemeClr val="tx1"/>
          </a:solidFill>
          <a:latin typeface="Aleo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732B98-0FF9-AC0E-6E8E-CF029EB25C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7197052-1B15-3A4D-DEC2-5675E1280002}"/>
              </a:ext>
            </a:extLst>
          </p:cNvPr>
          <p:cNvSpPr>
            <a:spLocks noGrp="1"/>
          </p:cNvSpPr>
          <p:nvPr>
            <p:ph type="body" idx="1"/>
          </p:nvPr>
        </p:nvSpPr>
        <p:spPr>
          <a:xfrm>
            <a:off x="838200" y="1825625"/>
            <a:ext cx="10515600" cy="38465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81108806"/>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Lst>
  <p:txStyles>
    <p:titleStyle>
      <a:lvl1pPr algn="l" defTabSz="914400" rtl="0" eaLnBrk="1" latinLnBrk="0" hangingPunct="1">
        <a:lnSpc>
          <a:spcPct val="90000"/>
        </a:lnSpc>
        <a:spcBef>
          <a:spcPct val="0"/>
        </a:spcBef>
        <a:buNone/>
        <a:defRPr sz="4400" b="1" i="0" kern="1200">
          <a:solidFill>
            <a:schemeClr val="tx1"/>
          </a:solidFill>
          <a:latin typeface="Aleo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732B98-0FF9-AC0E-6E8E-CF029EB25C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7197052-1B15-3A4D-DEC2-5675E1280002}"/>
              </a:ext>
            </a:extLst>
          </p:cNvPr>
          <p:cNvSpPr>
            <a:spLocks noGrp="1"/>
          </p:cNvSpPr>
          <p:nvPr>
            <p:ph type="body" idx="1"/>
          </p:nvPr>
        </p:nvSpPr>
        <p:spPr>
          <a:xfrm>
            <a:off x="838200" y="1825625"/>
            <a:ext cx="10515600" cy="38465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851685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Lst>
  <p:txStyles>
    <p:titleStyle>
      <a:lvl1pPr algn="l" defTabSz="914400" rtl="0" eaLnBrk="1" latinLnBrk="0" hangingPunct="1">
        <a:lnSpc>
          <a:spcPct val="90000"/>
        </a:lnSpc>
        <a:spcBef>
          <a:spcPct val="0"/>
        </a:spcBef>
        <a:buNone/>
        <a:defRPr sz="4400" b="1" i="0" kern="1200">
          <a:solidFill>
            <a:schemeClr val="tx1"/>
          </a:solidFill>
          <a:latin typeface="Aleo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732B98-0FF9-AC0E-6E8E-CF029EB25C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7197052-1B15-3A4D-DEC2-5675E1280002}"/>
              </a:ext>
            </a:extLst>
          </p:cNvPr>
          <p:cNvSpPr>
            <a:spLocks noGrp="1"/>
          </p:cNvSpPr>
          <p:nvPr>
            <p:ph type="body" idx="1"/>
          </p:nvPr>
        </p:nvSpPr>
        <p:spPr>
          <a:xfrm>
            <a:off x="838200" y="1825625"/>
            <a:ext cx="10515600" cy="38465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3875771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Lst>
  <p:txStyles>
    <p:titleStyle>
      <a:lvl1pPr algn="l" defTabSz="914400" rtl="0" eaLnBrk="1" latinLnBrk="0" hangingPunct="1">
        <a:lnSpc>
          <a:spcPct val="90000"/>
        </a:lnSpc>
        <a:spcBef>
          <a:spcPct val="0"/>
        </a:spcBef>
        <a:buNone/>
        <a:defRPr sz="4400" b="1" i="0" kern="1200">
          <a:solidFill>
            <a:schemeClr val="tx1"/>
          </a:solidFill>
          <a:latin typeface="Aleo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732B98-0FF9-AC0E-6E8E-CF029EB25C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7197052-1B15-3A4D-DEC2-5675E1280002}"/>
              </a:ext>
            </a:extLst>
          </p:cNvPr>
          <p:cNvSpPr>
            <a:spLocks noGrp="1"/>
          </p:cNvSpPr>
          <p:nvPr>
            <p:ph type="body" idx="1"/>
          </p:nvPr>
        </p:nvSpPr>
        <p:spPr>
          <a:xfrm>
            <a:off x="838200" y="1825625"/>
            <a:ext cx="10515600" cy="38465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30638520"/>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Lst>
  <p:txStyles>
    <p:titleStyle>
      <a:lvl1pPr algn="l" defTabSz="914400" rtl="0" eaLnBrk="1" latinLnBrk="0" hangingPunct="1">
        <a:lnSpc>
          <a:spcPct val="90000"/>
        </a:lnSpc>
        <a:spcBef>
          <a:spcPct val="0"/>
        </a:spcBef>
        <a:buNone/>
        <a:defRPr sz="4400" b="1" i="0" kern="1200">
          <a:solidFill>
            <a:schemeClr val="tx1"/>
          </a:solidFill>
          <a:latin typeface="Aleo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carl.sacks@certifiedcatering"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hyperlink" Target="http://www.usolympicmuseum.org/images/rfps/US_Olympic_Museum_Food_Services_RFP.pdf" TargetMode="Externa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hyperlink" Target="http://clkrep.lacity.org/onlinedocs" TargetMode="External"/><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2.xml.rels><?xml version="1.0" encoding="UTF-8" standalone="yes"?>
<Relationships xmlns="http://schemas.openxmlformats.org/package/2006/relationships"><Relationship Id="rId2" Type="http://schemas.openxmlformats.org/officeDocument/2006/relationships/hyperlink" Target="mailto:carl.sacks@certifiedcatering"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09A88-92CE-9F38-457E-BB8521737717}"/>
              </a:ext>
            </a:extLst>
          </p:cNvPr>
          <p:cNvSpPr>
            <a:spLocks noGrp="1"/>
          </p:cNvSpPr>
          <p:nvPr>
            <p:ph type="ctrTitle"/>
          </p:nvPr>
        </p:nvSpPr>
        <p:spPr>
          <a:xfrm>
            <a:off x="5346289" y="3270145"/>
            <a:ext cx="6345501" cy="1821375"/>
          </a:xfrm>
        </p:spPr>
        <p:txBody>
          <a:bodyPr/>
          <a:lstStyle/>
          <a:p>
            <a:r>
              <a:rPr lang="en-US" sz="4800" dirty="0"/>
              <a:t>Venues and Caterers</a:t>
            </a:r>
            <a:br>
              <a:rPr lang="en-US" sz="4800" dirty="0"/>
            </a:br>
            <a:r>
              <a:rPr lang="en-US" sz="4800" dirty="0"/>
              <a:t>A Relationship Evolution</a:t>
            </a:r>
          </a:p>
        </p:txBody>
      </p:sp>
      <p:sp>
        <p:nvSpPr>
          <p:cNvPr id="3" name="Subtitle 2">
            <a:extLst>
              <a:ext uri="{FF2B5EF4-FFF2-40B4-BE49-F238E27FC236}">
                <a16:creationId xmlns:a16="http://schemas.microsoft.com/office/drawing/2014/main" id="{860E1716-87C3-4A26-BF14-BE4D2E5C2BEE}"/>
              </a:ext>
            </a:extLst>
          </p:cNvPr>
          <p:cNvSpPr>
            <a:spLocks noGrp="1"/>
          </p:cNvSpPr>
          <p:nvPr>
            <p:ph type="subTitle" idx="1"/>
          </p:nvPr>
        </p:nvSpPr>
        <p:spPr>
          <a:xfrm>
            <a:off x="5346290" y="5091520"/>
            <a:ext cx="6345500" cy="1364364"/>
          </a:xfrm>
        </p:spPr>
        <p:txBody>
          <a:bodyPr/>
          <a:lstStyle/>
          <a:p>
            <a:r>
              <a:rPr lang="en-US" dirty="0"/>
              <a:t>Carl Sacks</a:t>
            </a:r>
          </a:p>
          <a:p>
            <a:r>
              <a:rPr lang="en-US" dirty="0"/>
              <a:t>Certified Catering Consultants</a:t>
            </a:r>
          </a:p>
          <a:p>
            <a:r>
              <a:rPr lang="en-US" sz="2000" dirty="0" err="1">
                <a:hlinkClick r:id="rId2"/>
              </a:rPr>
              <a:t>carl.sacks@certifiedcatering</a:t>
            </a:r>
            <a:r>
              <a:rPr lang="en-US" sz="2000" dirty="0" err="1"/>
              <a:t>consultants.com</a:t>
            </a:r>
            <a:r>
              <a:rPr lang="en-US" sz="2000" dirty="0"/>
              <a:t> </a:t>
            </a:r>
          </a:p>
        </p:txBody>
      </p:sp>
    </p:spTree>
    <p:extLst>
      <p:ext uri="{BB962C8B-B14F-4D97-AF65-F5344CB8AC3E}">
        <p14:creationId xmlns:p14="http://schemas.microsoft.com/office/powerpoint/2010/main" val="878528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Consultant on Cultural Venue Projects"/>
          <p:cNvSpPr txBox="1">
            <a:spLocks noGrp="1"/>
          </p:cNvSpPr>
          <p:nvPr>
            <p:ph type="title"/>
          </p:nvPr>
        </p:nvSpPr>
        <p:spPr>
          <a:xfrm>
            <a:off x="801666" y="414555"/>
            <a:ext cx="10975549" cy="688863"/>
          </a:xfrm>
          <a:prstGeom prst="rect">
            <a:avLst/>
          </a:prstGeom>
        </p:spPr>
        <p:txBody>
          <a:bodyPr>
            <a:normAutofit fontScale="90000"/>
          </a:bodyPr>
          <a:lstStyle>
            <a:lvl1pPr defTabSz="772239">
              <a:defRPr sz="9964"/>
            </a:lvl1pPr>
          </a:lstStyle>
          <a:p>
            <a:r>
              <a:rPr lang="en-US" sz="3600" dirty="0"/>
              <a:t>My Qualifications - </a:t>
            </a:r>
            <a:r>
              <a:rPr sz="3600" dirty="0"/>
              <a:t>Consultant on Cultural Venue Projects</a:t>
            </a:r>
          </a:p>
        </p:txBody>
      </p:sp>
      <p:sp>
        <p:nvSpPr>
          <p:cNvPr id="123" name="The New Jersey Performing Arts Center, the Newark Arts Museum and Liberty Science Center in New Jersey…"/>
          <p:cNvSpPr txBox="1">
            <a:spLocks noGrp="1"/>
          </p:cNvSpPr>
          <p:nvPr>
            <p:ph type="body" sz="half" idx="1"/>
          </p:nvPr>
        </p:nvSpPr>
        <p:spPr>
          <a:xfrm>
            <a:off x="911991" y="1297737"/>
            <a:ext cx="10421411" cy="4456845"/>
          </a:xfrm>
          <a:prstGeom prst="rect">
            <a:avLst/>
          </a:prstGeom>
        </p:spPr>
        <p:txBody>
          <a:bodyPr>
            <a:normAutofit fontScale="55000" lnSpcReduction="20000"/>
          </a:bodyPr>
          <a:lstStyle/>
          <a:p>
            <a:pPr marL="435901" indent="-275167" defTabSz="321469">
              <a:spcBef>
                <a:spcPts val="0"/>
              </a:spcBef>
              <a:buSzPct val="80000"/>
              <a:buFont typeface="Georgia"/>
              <a:buChar char="•"/>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sz="5200">
                <a:solidFill>
                  <a:srgbClr val="000000"/>
                </a:solidFill>
                <a:latin typeface="Helvetica"/>
                <a:ea typeface="Helvetica"/>
                <a:cs typeface="Helvetica"/>
                <a:sym typeface="Helvetica"/>
              </a:defRPr>
            </a:pPr>
            <a:r>
              <a:rPr lang="en-US" dirty="0"/>
              <a:t>Carnegie Hall, the New Museum, the Museum of the Moving Image, the Morgan Library, the Whitney Museum, the Bronx Zoo, Historic Richmond Town, and the Consulate of the Czech Republic in NYC</a:t>
            </a:r>
          </a:p>
          <a:p>
            <a:pPr marL="435901" indent="-275167" defTabSz="321469">
              <a:spcBef>
                <a:spcPts val="0"/>
              </a:spcBef>
              <a:buSzPct val="80000"/>
              <a:buFont typeface="Georgia"/>
              <a:buChar char="•"/>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sz="5200">
                <a:solidFill>
                  <a:srgbClr val="000000"/>
                </a:solidFill>
                <a:latin typeface="Helvetica"/>
                <a:ea typeface="Helvetica"/>
                <a:cs typeface="Helvetica"/>
                <a:sym typeface="Helvetica"/>
              </a:defRPr>
            </a:pPr>
            <a:endParaRPr lang="en-US" dirty="0"/>
          </a:p>
          <a:p>
            <a:pPr marL="435901" indent="-275167" defTabSz="321469">
              <a:spcBef>
                <a:spcPts val="0"/>
              </a:spcBef>
              <a:buSzPct val="80000"/>
              <a:buFont typeface="Georgia"/>
              <a:buChar char="•"/>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sz="5200">
                <a:solidFill>
                  <a:srgbClr val="000000"/>
                </a:solidFill>
                <a:latin typeface="Helvetica"/>
                <a:ea typeface="Helvetica"/>
                <a:cs typeface="Helvetica"/>
                <a:sym typeface="Helvetica"/>
              </a:defRPr>
            </a:pPr>
            <a:r>
              <a:rPr dirty="0">
                <a:latin typeface="+mn-lt"/>
                <a:ea typeface="+mn-ea"/>
                <a:cs typeface="+mn-cs"/>
                <a:sym typeface="Didot"/>
              </a:rPr>
              <a:t>The New Jersey Performing Arts Center, the Newark Arts Museum and Liberty Science Center in New Jersey</a:t>
            </a:r>
            <a:endParaRPr lang="en-US" dirty="0">
              <a:latin typeface="+mn-lt"/>
              <a:ea typeface="+mn-ea"/>
              <a:cs typeface="+mn-cs"/>
              <a:sym typeface="Didot"/>
            </a:endParaRPr>
          </a:p>
          <a:p>
            <a:pPr marL="160734" indent="0" defTabSz="321469">
              <a:spcBef>
                <a:spcPts val="0"/>
              </a:spcBef>
              <a:buSzPct val="80000"/>
              <a:buNone/>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sz="5200">
                <a:solidFill>
                  <a:srgbClr val="000000"/>
                </a:solidFill>
                <a:latin typeface="Helvetica"/>
                <a:ea typeface="Helvetica"/>
                <a:cs typeface="Helvetica"/>
                <a:sym typeface="Helvetica"/>
              </a:defRPr>
            </a:pPr>
            <a:r>
              <a:rPr dirty="0">
                <a:latin typeface="+mn-lt"/>
                <a:ea typeface="+mn-ea"/>
                <a:cs typeface="+mn-cs"/>
                <a:sym typeface="Didot"/>
              </a:rPr>
              <a:t> </a:t>
            </a:r>
          </a:p>
          <a:p>
            <a:pPr marL="435901" indent="-275167" defTabSz="321469">
              <a:spcBef>
                <a:spcPts val="0"/>
              </a:spcBef>
              <a:buSzPct val="80000"/>
              <a:buFont typeface="Georgia"/>
              <a:buChar char="•"/>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sz="5200">
                <a:solidFill>
                  <a:srgbClr val="000000"/>
                </a:solidFill>
              </a:defRPr>
            </a:pPr>
            <a:r>
              <a:rPr dirty="0"/>
              <a:t>The National Aquarium and the Walters Art Museum in Baltimore</a:t>
            </a:r>
            <a:endParaRPr lang="en-US" dirty="0"/>
          </a:p>
          <a:p>
            <a:pPr marL="160734" indent="0" defTabSz="321469">
              <a:spcBef>
                <a:spcPts val="0"/>
              </a:spcBef>
              <a:buSzPct val="80000"/>
              <a:buNone/>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sz="5200">
                <a:solidFill>
                  <a:srgbClr val="000000"/>
                </a:solidFill>
              </a:defRPr>
            </a:pPr>
            <a:endParaRPr dirty="0"/>
          </a:p>
          <a:p>
            <a:pPr marL="154384" indent="0" defTabSz="321469">
              <a:spcBef>
                <a:spcPts val="0"/>
              </a:spcBef>
              <a:buSzPct val="80000"/>
              <a:buNone/>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sz="5200">
                <a:solidFill>
                  <a:srgbClr val="000000"/>
                </a:solidFill>
              </a:defRPr>
            </a:pPr>
            <a:endParaRPr dirty="0"/>
          </a:p>
          <a:p>
            <a:pPr marL="435901" indent="-275167" defTabSz="321469">
              <a:spcBef>
                <a:spcPts val="0"/>
              </a:spcBef>
              <a:buSzPct val="80000"/>
              <a:buFont typeface="Georgia"/>
              <a:buChar char="•"/>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sz="5200">
                <a:solidFill>
                  <a:srgbClr val="000000"/>
                </a:solidFill>
              </a:defRPr>
            </a:pPr>
            <a:r>
              <a:rPr dirty="0"/>
              <a:t>The Miami Art Museum, the Young Arts Foundation, and the Orlando Performing Arts Center in Florida</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Consultant  on Cultural Venue Projects"/>
          <p:cNvSpPr txBox="1">
            <a:spLocks noGrp="1"/>
          </p:cNvSpPr>
          <p:nvPr>
            <p:ph type="title"/>
          </p:nvPr>
        </p:nvSpPr>
        <p:spPr>
          <a:xfrm>
            <a:off x="1052186" y="804520"/>
            <a:ext cx="10364367" cy="585869"/>
          </a:xfrm>
          <a:prstGeom prst="rect">
            <a:avLst/>
          </a:prstGeom>
        </p:spPr>
        <p:txBody>
          <a:bodyPr>
            <a:normAutofit/>
          </a:bodyPr>
          <a:lstStyle>
            <a:lvl1pPr defTabSz="772239">
              <a:defRPr sz="9964"/>
            </a:lvl1pPr>
          </a:lstStyle>
          <a:p>
            <a:r>
              <a:rPr sz="3600" dirty="0"/>
              <a:t>Consultant  on Cultural Venue Projects</a:t>
            </a:r>
          </a:p>
        </p:txBody>
      </p:sp>
      <p:sp>
        <p:nvSpPr>
          <p:cNvPr id="126" name="The Mesa Performing Arts Center in Mesa AZ…"/>
          <p:cNvSpPr txBox="1">
            <a:spLocks noGrp="1"/>
          </p:cNvSpPr>
          <p:nvPr>
            <p:ph type="body" sz="half" idx="1"/>
          </p:nvPr>
        </p:nvSpPr>
        <p:spPr>
          <a:xfrm>
            <a:off x="879416" y="1419820"/>
            <a:ext cx="10260398" cy="4018360"/>
          </a:xfrm>
          <a:prstGeom prst="rect">
            <a:avLst/>
          </a:prstGeom>
        </p:spPr>
        <p:txBody>
          <a:bodyPr>
            <a:normAutofit/>
          </a:bodyPr>
          <a:lstStyle/>
          <a:p>
            <a:pPr marL="0" indent="0" defTabSz="332720">
              <a:spcBef>
                <a:spcPts val="1800"/>
              </a:spcBef>
              <a:buNone/>
              <a:defRPr sz="5103"/>
            </a:pPr>
            <a:endParaRPr sz="2400" dirty="0"/>
          </a:p>
          <a:p>
            <a:pPr marL="361652" indent="-231458" defTabSz="260390">
              <a:spcBef>
                <a:spcPts val="0"/>
              </a:spcBef>
              <a:buSzPct val="80000"/>
              <a:buFont typeface="Georgia"/>
              <a:buChar char="•"/>
              <a:tabLst>
                <a:tab pos="260350" algn="l"/>
                <a:tab pos="520700" algn="l"/>
                <a:tab pos="781050" algn="l"/>
                <a:tab pos="1041400" algn="l"/>
                <a:tab pos="1301750" algn="l"/>
                <a:tab pos="1562100" algn="l"/>
                <a:tab pos="1822450" algn="l"/>
                <a:tab pos="2082800" algn="l"/>
                <a:tab pos="2343150" algn="l"/>
                <a:tab pos="2603500" algn="l"/>
                <a:tab pos="2863850" algn="l"/>
                <a:tab pos="3124200" algn="l"/>
                <a:tab pos="3384550" algn="l"/>
                <a:tab pos="3644900" algn="l"/>
                <a:tab pos="3905250" algn="l"/>
              </a:tabLst>
              <a:defRPr sz="4374">
                <a:solidFill>
                  <a:srgbClr val="000000"/>
                </a:solidFill>
              </a:defRPr>
            </a:pPr>
            <a:r>
              <a:rPr sz="2600" dirty="0"/>
              <a:t>The Mesa Performing Arts Center in Mesa AZ</a:t>
            </a:r>
          </a:p>
          <a:p>
            <a:pPr marL="361652" indent="-231458" defTabSz="260390">
              <a:spcBef>
                <a:spcPts val="0"/>
              </a:spcBef>
              <a:buSzPct val="80000"/>
              <a:buFont typeface="Georgia"/>
              <a:buChar char="•"/>
              <a:tabLst>
                <a:tab pos="260350" algn="l"/>
                <a:tab pos="520700" algn="l"/>
                <a:tab pos="781050" algn="l"/>
                <a:tab pos="1041400" algn="l"/>
                <a:tab pos="1301750" algn="l"/>
                <a:tab pos="1562100" algn="l"/>
                <a:tab pos="1822450" algn="l"/>
                <a:tab pos="2082800" algn="l"/>
                <a:tab pos="2343150" algn="l"/>
                <a:tab pos="2603500" algn="l"/>
                <a:tab pos="2863850" algn="l"/>
                <a:tab pos="3124200" algn="l"/>
                <a:tab pos="3384550" algn="l"/>
                <a:tab pos="3644900" algn="l"/>
                <a:tab pos="3905250" algn="l"/>
              </a:tabLst>
              <a:defRPr sz="4374">
                <a:solidFill>
                  <a:srgbClr val="000000"/>
                </a:solidFill>
              </a:defRPr>
            </a:pPr>
            <a:r>
              <a:rPr sz="2600" dirty="0"/>
              <a:t>The Kennedy Center in Washington DC</a:t>
            </a:r>
          </a:p>
          <a:p>
            <a:pPr marL="361652" indent="-231458" defTabSz="260390">
              <a:spcBef>
                <a:spcPts val="0"/>
              </a:spcBef>
              <a:buSzPct val="80000"/>
              <a:buFont typeface="Georgia"/>
              <a:buChar char="•"/>
              <a:tabLst>
                <a:tab pos="260350" algn="l"/>
                <a:tab pos="520700" algn="l"/>
                <a:tab pos="781050" algn="l"/>
                <a:tab pos="1041400" algn="l"/>
                <a:tab pos="1301750" algn="l"/>
                <a:tab pos="1562100" algn="l"/>
                <a:tab pos="1822450" algn="l"/>
                <a:tab pos="2082800" algn="l"/>
                <a:tab pos="2343150" algn="l"/>
                <a:tab pos="2603500" algn="l"/>
                <a:tab pos="2863850" algn="l"/>
                <a:tab pos="3124200" algn="l"/>
                <a:tab pos="3384550" algn="l"/>
                <a:tab pos="3644900" algn="l"/>
                <a:tab pos="3905250" algn="l"/>
              </a:tabLst>
              <a:defRPr sz="4374">
                <a:solidFill>
                  <a:srgbClr val="000000"/>
                </a:solidFill>
              </a:defRPr>
            </a:pPr>
            <a:r>
              <a:rPr sz="2600" dirty="0"/>
              <a:t>Minnesota Orchestra Hall in Minneapolis MN</a:t>
            </a:r>
          </a:p>
          <a:p>
            <a:pPr marL="361652" indent="-231458" defTabSz="260390">
              <a:spcBef>
                <a:spcPts val="0"/>
              </a:spcBef>
              <a:buSzPct val="80000"/>
              <a:buFont typeface="Georgia"/>
              <a:buChar char="•"/>
              <a:tabLst>
                <a:tab pos="260350" algn="l"/>
                <a:tab pos="520700" algn="l"/>
                <a:tab pos="781050" algn="l"/>
                <a:tab pos="1041400" algn="l"/>
                <a:tab pos="1301750" algn="l"/>
                <a:tab pos="1562100" algn="l"/>
                <a:tab pos="1822450" algn="l"/>
                <a:tab pos="2082800" algn="l"/>
                <a:tab pos="2343150" algn="l"/>
                <a:tab pos="2603500" algn="l"/>
                <a:tab pos="2863850" algn="l"/>
                <a:tab pos="3124200" algn="l"/>
                <a:tab pos="3384550" algn="l"/>
                <a:tab pos="3644900" algn="l"/>
                <a:tab pos="3905250" algn="l"/>
              </a:tabLst>
              <a:defRPr sz="4374">
                <a:solidFill>
                  <a:srgbClr val="000000"/>
                </a:solidFill>
              </a:defRPr>
            </a:pPr>
            <a:r>
              <a:rPr sz="2600" dirty="0"/>
              <a:t>The Art Institute of Chicago in Chicago IL</a:t>
            </a:r>
          </a:p>
          <a:p>
            <a:pPr marL="361652" indent="-231458" defTabSz="260390">
              <a:spcBef>
                <a:spcPts val="0"/>
              </a:spcBef>
              <a:buSzPct val="80000"/>
              <a:buFont typeface="Georgia"/>
              <a:buChar char="•"/>
              <a:tabLst>
                <a:tab pos="260350" algn="l"/>
                <a:tab pos="520700" algn="l"/>
                <a:tab pos="781050" algn="l"/>
                <a:tab pos="1041400" algn="l"/>
                <a:tab pos="1301750" algn="l"/>
                <a:tab pos="1562100" algn="l"/>
                <a:tab pos="1822450" algn="l"/>
                <a:tab pos="2082800" algn="l"/>
                <a:tab pos="2343150" algn="l"/>
                <a:tab pos="2603500" algn="l"/>
                <a:tab pos="2863850" algn="l"/>
                <a:tab pos="3124200" algn="l"/>
                <a:tab pos="3384550" algn="l"/>
                <a:tab pos="3644900" algn="l"/>
                <a:tab pos="3905250" algn="l"/>
              </a:tabLst>
              <a:defRPr sz="4374">
                <a:solidFill>
                  <a:srgbClr val="000000"/>
                </a:solidFill>
              </a:defRPr>
            </a:pPr>
            <a:r>
              <a:rPr sz="2600" dirty="0"/>
              <a:t>The Harvard Art Museums, Peabody Essex Museum</a:t>
            </a:r>
            <a:r>
              <a:rPr lang="en-US" sz="2600" dirty="0"/>
              <a:t> </a:t>
            </a:r>
            <a:r>
              <a:rPr sz="2600" dirty="0"/>
              <a:t>in MA </a:t>
            </a:r>
          </a:p>
          <a:p>
            <a:pPr marL="361652" indent="-231458" defTabSz="260390">
              <a:spcBef>
                <a:spcPts val="0"/>
              </a:spcBef>
              <a:buSzPct val="80000"/>
              <a:buFont typeface="Georgia"/>
              <a:buChar char="•"/>
              <a:tabLst>
                <a:tab pos="260350" algn="l"/>
                <a:tab pos="520700" algn="l"/>
                <a:tab pos="781050" algn="l"/>
                <a:tab pos="1041400" algn="l"/>
                <a:tab pos="1301750" algn="l"/>
                <a:tab pos="1562100" algn="l"/>
                <a:tab pos="1822450" algn="l"/>
                <a:tab pos="2082800" algn="l"/>
                <a:tab pos="2343150" algn="l"/>
                <a:tab pos="2603500" algn="l"/>
                <a:tab pos="2863850" algn="l"/>
                <a:tab pos="3124200" algn="l"/>
                <a:tab pos="3384550" algn="l"/>
                <a:tab pos="3644900" algn="l"/>
                <a:tab pos="3905250" algn="l"/>
              </a:tabLst>
              <a:defRPr sz="4374">
                <a:solidFill>
                  <a:srgbClr val="000000"/>
                </a:solidFill>
              </a:defRPr>
            </a:pPr>
            <a:r>
              <a:rPr sz="2600" dirty="0"/>
              <a:t>The Barnes Museum and the Michener Museum in the Philadelphia PA area</a:t>
            </a:r>
          </a:p>
          <a:p>
            <a:pPr marL="361652" indent="-231458" defTabSz="260390">
              <a:spcBef>
                <a:spcPts val="0"/>
              </a:spcBef>
              <a:buSzPct val="80000"/>
              <a:buFont typeface="Georgia"/>
              <a:buChar char="•"/>
              <a:tabLst>
                <a:tab pos="260350" algn="l"/>
                <a:tab pos="520700" algn="l"/>
                <a:tab pos="781050" algn="l"/>
                <a:tab pos="1041400" algn="l"/>
                <a:tab pos="1301750" algn="l"/>
                <a:tab pos="1562100" algn="l"/>
                <a:tab pos="1822450" algn="l"/>
                <a:tab pos="2082800" algn="l"/>
                <a:tab pos="2343150" algn="l"/>
                <a:tab pos="2603500" algn="l"/>
                <a:tab pos="2863850" algn="l"/>
                <a:tab pos="3124200" algn="l"/>
                <a:tab pos="3384550" algn="l"/>
                <a:tab pos="3644900" algn="l"/>
                <a:tab pos="3905250" algn="l"/>
              </a:tabLst>
              <a:defRPr sz="4374">
                <a:solidFill>
                  <a:srgbClr val="000000"/>
                </a:solidFill>
              </a:defRPr>
            </a:pPr>
            <a:r>
              <a:rPr sz="2600" dirty="0"/>
              <a:t>The Newport Mansions in Newport RI</a:t>
            </a:r>
          </a:p>
          <a:p>
            <a:pPr marL="361652" indent="-231458" defTabSz="260390">
              <a:spcBef>
                <a:spcPts val="0"/>
              </a:spcBef>
              <a:buSzPct val="80000"/>
              <a:buFont typeface="Georgia"/>
              <a:buChar char="•"/>
              <a:tabLst>
                <a:tab pos="260350" algn="l"/>
                <a:tab pos="520700" algn="l"/>
                <a:tab pos="781050" algn="l"/>
                <a:tab pos="1041400" algn="l"/>
                <a:tab pos="1301750" algn="l"/>
                <a:tab pos="1562100" algn="l"/>
                <a:tab pos="1822450" algn="l"/>
                <a:tab pos="2082800" algn="l"/>
                <a:tab pos="2343150" algn="l"/>
                <a:tab pos="2603500" algn="l"/>
                <a:tab pos="2863850" algn="l"/>
                <a:tab pos="3124200" algn="l"/>
                <a:tab pos="3384550" algn="l"/>
                <a:tab pos="3644900" algn="l"/>
                <a:tab pos="3905250" algn="l"/>
              </a:tabLst>
              <a:defRPr sz="4374">
                <a:solidFill>
                  <a:srgbClr val="000000"/>
                </a:solidFill>
              </a:defRPr>
            </a:pPr>
            <a:r>
              <a:rPr sz="2600" dirty="0"/>
              <a:t>The Disney Family Museum in San Francisco </a:t>
            </a:r>
            <a:r>
              <a:rPr lang="en-US" sz="2600" dirty="0"/>
              <a:t>CA</a:t>
            </a:r>
          </a:p>
          <a:p>
            <a:pPr marL="361652" indent="-231458" defTabSz="260390">
              <a:spcBef>
                <a:spcPts val="0"/>
              </a:spcBef>
              <a:buSzPct val="80000"/>
              <a:buFont typeface="Georgia"/>
              <a:buChar char="•"/>
              <a:tabLst>
                <a:tab pos="260350" algn="l"/>
                <a:tab pos="520700" algn="l"/>
                <a:tab pos="781050" algn="l"/>
                <a:tab pos="1041400" algn="l"/>
                <a:tab pos="1301750" algn="l"/>
                <a:tab pos="1562100" algn="l"/>
                <a:tab pos="1822450" algn="l"/>
                <a:tab pos="2082800" algn="l"/>
                <a:tab pos="2343150" algn="l"/>
                <a:tab pos="2603500" algn="l"/>
                <a:tab pos="2863850" algn="l"/>
                <a:tab pos="3124200" algn="l"/>
                <a:tab pos="3384550" algn="l"/>
                <a:tab pos="3644900" algn="l"/>
                <a:tab pos="3905250" algn="l"/>
              </a:tabLst>
              <a:defRPr sz="4374">
                <a:solidFill>
                  <a:srgbClr val="000000"/>
                </a:solidFill>
              </a:defRPr>
            </a:pPr>
            <a:r>
              <a:rPr lang="en-US" sz="2600" dirty="0"/>
              <a:t>The Getty Museum in</a:t>
            </a:r>
            <a:r>
              <a:rPr sz="2600" dirty="0"/>
              <a:t> Los Angeles CA</a:t>
            </a:r>
          </a:p>
          <a:p>
            <a:pPr marL="260390" indent="-130195" defTabSz="260390">
              <a:spcBef>
                <a:spcPts val="0"/>
              </a:spcBef>
              <a:buNone/>
              <a:tabLst>
                <a:tab pos="260350" algn="l"/>
                <a:tab pos="520700" algn="l"/>
                <a:tab pos="781050" algn="l"/>
                <a:tab pos="1041400" algn="l"/>
                <a:tab pos="1301750" algn="l"/>
                <a:tab pos="1562100" algn="l"/>
                <a:tab pos="1822450" algn="l"/>
                <a:tab pos="2082800" algn="l"/>
                <a:tab pos="2343150" algn="l"/>
                <a:tab pos="2603500" algn="l"/>
                <a:tab pos="2863850" algn="l"/>
                <a:tab pos="3124200" algn="l"/>
                <a:tab pos="3384550" algn="l"/>
                <a:tab pos="3644900" algn="l"/>
                <a:tab pos="3905250" algn="l"/>
              </a:tabLst>
              <a:defRPr sz="1296">
                <a:solidFill>
                  <a:srgbClr val="000000"/>
                </a:solidFill>
                <a:latin typeface="Helvetica"/>
                <a:ea typeface="Helvetica"/>
                <a:cs typeface="Helvetica"/>
                <a:sym typeface="Helvetica"/>
              </a:defRPr>
            </a:pPr>
            <a:endParaRPr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Consultant for Caterers Seeking Venue Contracts"/>
          <p:cNvSpPr txBox="1">
            <a:spLocks noGrp="1"/>
          </p:cNvSpPr>
          <p:nvPr>
            <p:ph type="title"/>
          </p:nvPr>
        </p:nvSpPr>
        <p:spPr>
          <a:prstGeom prst="rect">
            <a:avLst/>
          </a:prstGeom>
        </p:spPr>
        <p:txBody>
          <a:bodyPr>
            <a:normAutofit/>
          </a:bodyPr>
          <a:lstStyle>
            <a:lvl1pPr defTabSz="772239">
              <a:defRPr sz="9964"/>
            </a:lvl1pPr>
          </a:lstStyle>
          <a:p>
            <a:r>
              <a:rPr sz="3600" dirty="0"/>
              <a:t>Consultant for Caterers Seeking Venue Contracts</a:t>
            </a:r>
          </a:p>
        </p:txBody>
      </p:sp>
      <p:sp>
        <p:nvSpPr>
          <p:cNvPr id="129" name="New York…"/>
          <p:cNvSpPr txBox="1">
            <a:spLocks noGrp="1"/>
          </p:cNvSpPr>
          <p:nvPr>
            <p:ph idx="1"/>
          </p:nvPr>
        </p:nvSpPr>
        <p:spPr>
          <a:xfrm>
            <a:off x="242048" y="2015733"/>
            <a:ext cx="10515600" cy="4037748"/>
          </a:xfrm>
          <a:prstGeom prst="rect">
            <a:avLst/>
          </a:prstGeom>
        </p:spPr>
        <p:txBody>
          <a:bodyPr vert="horz" lIns="0" tIns="0" rIns="0" bIns="0" numCol="2" spcCol="419952" rtlCol="0">
            <a:normAutofit fontScale="55000" lnSpcReduction="20000"/>
          </a:bodyPr>
          <a:lstStyle/>
          <a:p>
            <a:pPr marL="1524000" lvl="8" indent="0" defTabSz="321469">
              <a:spcBef>
                <a:spcPts val="0"/>
              </a:spcBef>
              <a:buNone/>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endParaRPr lang="en-US" sz="5500" dirty="0"/>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Chicago</a:t>
            </a:r>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Milwaukee</a:t>
            </a:r>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Portland OR </a:t>
            </a:r>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Seattle</a:t>
            </a:r>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Phoenix</a:t>
            </a:r>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Los Angeles</a:t>
            </a:r>
          </a:p>
          <a:p>
            <a:pPr marL="1524000" lvl="8" indent="0" defTabSz="321469">
              <a:spcBef>
                <a:spcPts val="0"/>
              </a:spcBef>
              <a:buNone/>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endParaRPr lang="en-US" sz="5500" dirty="0"/>
          </a:p>
          <a:p>
            <a:pPr marL="1524000" lvl="8" indent="0" defTabSz="321469">
              <a:spcBef>
                <a:spcPts val="0"/>
              </a:spcBef>
              <a:buNone/>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endParaRPr lang="en-US" sz="5500" dirty="0"/>
          </a:p>
          <a:p>
            <a:pPr marL="1524000" lvl="8" indent="0" defTabSz="321469">
              <a:spcBef>
                <a:spcPts val="0"/>
              </a:spcBef>
              <a:buNone/>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endParaRPr lang="en-US" sz="5500" dirty="0"/>
          </a:p>
          <a:p>
            <a:pPr marL="1524000" lvl="8" indent="0" defTabSz="321469">
              <a:spcBef>
                <a:spcPts val="0"/>
              </a:spcBef>
              <a:buNone/>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endParaRPr lang="en-US" sz="5500" dirty="0"/>
          </a:p>
          <a:p>
            <a:pPr marL="1524000" lvl="8" indent="0" defTabSz="321469">
              <a:spcBef>
                <a:spcPts val="0"/>
              </a:spcBef>
              <a:buNone/>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endParaRPr lang="en-US" sz="5500" dirty="0"/>
          </a:p>
          <a:p>
            <a:pPr marL="1524000" lvl="8" indent="0" defTabSz="321469">
              <a:spcBef>
                <a:spcPts val="0"/>
              </a:spcBef>
              <a:buNone/>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endParaRPr lang="en-US" sz="5500" dirty="0"/>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Miami</a:t>
            </a:r>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New York</a:t>
            </a:r>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New Jersey</a:t>
            </a:r>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Philadelphia</a:t>
            </a:r>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Washington DC</a:t>
            </a:r>
          </a:p>
          <a:p>
            <a:pPr marL="2209800" lvl="8" indent="-685800" defTabSz="321469">
              <a:spcBef>
                <a:spcPts val="0"/>
              </a:spcBef>
              <a:tabLst>
                <a:tab pos="317500" algn="l"/>
                <a:tab pos="641350" algn="l"/>
                <a:tab pos="958850" algn="l"/>
                <a:tab pos="1282700" algn="l"/>
                <a:tab pos="1606550" algn="l"/>
                <a:tab pos="1924050" algn="l"/>
                <a:tab pos="2247900" algn="l"/>
                <a:tab pos="2571750" algn="l"/>
                <a:tab pos="2889250" algn="l"/>
                <a:tab pos="3213100" algn="l"/>
                <a:tab pos="3530600" algn="l"/>
                <a:tab pos="3854450" algn="l"/>
                <a:tab pos="4178300" algn="l"/>
                <a:tab pos="4495800" algn="l"/>
                <a:tab pos="4819650" algn="l"/>
              </a:tabLst>
              <a:defRPr>
                <a:solidFill>
                  <a:srgbClr val="000000"/>
                </a:solidFill>
              </a:defRPr>
            </a:pPr>
            <a:r>
              <a:rPr lang="en-US" sz="5500" dirty="0"/>
              <a:t>Boston </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Consultant for Commercial Event Venues"/>
          <p:cNvSpPr txBox="1">
            <a:spLocks noGrp="1"/>
          </p:cNvSpPr>
          <p:nvPr>
            <p:ph type="title"/>
          </p:nvPr>
        </p:nvSpPr>
        <p:spPr>
          <a:xfrm>
            <a:off x="513568" y="307778"/>
            <a:ext cx="11678432" cy="835222"/>
          </a:xfrm>
          <a:prstGeom prst="rect">
            <a:avLst/>
          </a:prstGeom>
        </p:spPr>
        <p:txBody>
          <a:bodyPr>
            <a:normAutofit fontScale="90000"/>
          </a:bodyPr>
          <a:lstStyle/>
          <a:p>
            <a:pPr defTabSz="266998">
              <a:spcBef>
                <a:spcPts val="1450"/>
              </a:spcBef>
              <a:defRPr sz="5590">
                <a:solidFill>
                  <a:srgbClr val="625B48"/>
                </a:solidFill>
              </a:defRPr>
            </a:pPr>
            <a:endParaRPr dirty="0"/>
          </a:p>
          <a:p>
            <a:pPr defTabSz="266998">
              <a:spcBef>
                <a:spcPts val="1450"/>
              </a:spcBef>
              <a:defRPr sz="6044">
                <a:solidFill>
                  <a:srgbClr val="625B48"/>
                </a:solidFill>
              </a:defRPr>
            </a:pPr>
            <a:r>
              <a:rPr sz="5300" dirty="0"/>
              <a:t>Consultant for Commercial Event Venues</a:t>
            </a:r>
          </a:p>
        </p:txBody>
      </p:sp>
      <p:sp>
        <p:nvSpPr>
          <p:cNvPr id="132" name="New York…"/>
          <p:cNvSpPr txBox="1">
            <a:spLocks noGrp="1"/>
          </p:cNvSpPr>
          <p:nvPr>
            <p:ph type="body" sz="half" idx="1"/>
          </p:nvPr>
        </p:nvSpPr>
        <p:spPr>
          <a:xfrm>
            <a:off x="-219807" y="1696641"/>
            <a:ext cx="10110926" cy="4018360"/>
          </a:xfrm>
          <a:prstGeom prst="rect">
            <a:avLst/>
          </a:prstGeom>
        </p:spPr>
        <p:txBody>
          <a:bodyPr numCol="2">
            <a:normAutofit lnSpcReduction="10000"/>
          </a:bodyPr>
          <a:lstStyle/>
          <a:p>
            <a:pPr marL="0" indent="0" defTabSz="324505">
              <a:spcBef>
                <a:spcPts val="1750"/>
              </a:spcBef>
              <a:buNone/>
              <a:defRPr sz="3950"/>
            </a:pPr>
            <a:endParaRPr dirty="0"/>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r>
              <a:rPr dirty="0"/>
              <a:t>New York</a:t>
            </a:r>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r>
              <a:rPr dirty="0"/>
              <a:t>New Jersey</a:t>
            </a:r>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r>
              <a:rPr dirty="0"/>
              <a:t>Philadelphia</a:t>
            </a:r>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r>
              <a:rPr dirty="0"/>
              <a:t>North Carolina Coast</a:t>
            </a:r>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r>
              <a:rPr dirty="0"/>
              <a:t>Atlanta</a:t>
            </a:r>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endParaRPr lang="en-US" dirty="0"/>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r>
              <a:rPr dirty="0"/>
              <a:t>Chicago</a:t>
            </a:r>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r>
              <a:rPr dirty="0"/>
              <a:t>Milwaukee</a:t>
            </a:r>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r>
              <a:rPr dirty="0"/>
              <a:t>Houston</a:t>
            </a:r>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r>
              <a:rPr dirty="0"/>
              <a:t>Portland OR</a:t>
            </a:r>
          </a:p>
          <a:p>
            <a:pPr marL="1466871" lvl="8" indent="-135931" defTabSz="253960">
              <a:spcBef>
                <a:spcPts val="0"/>
              </a:spcBef>
              <a:buBlip>
                <a:blip r:embed="rId2"/>
              </a:buBlip>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4187">
                <a:solidFill>
                  <a:srgbClr val="000000"/>
                </a:solidFill>
              </a:defRPr>
            </a:pPr>
            <a:r>
              <a:rPr dirty="0"/>
              <a:t>California Wine Country</a:t>
            </a:r>
          </a:p>
          <a:p>
            <a:pPr marL="253960" indent="-126980" defTabSz="253960">
              <a:spcBef>
                <a:spcPts val="0"/>
              </a:spcBef>
              <a:buNone/>
              <a:tabLst>
                <a:tab pos="247650" algn="l"/>
                <a:tab pos="501650" algn="l"/>
                <a:tab pos="755650" algn="l"/>
                <a:tab pos="1009650" algn="l"/>
                <a:tab pos="1263650" algn="l"/>
                <a:tab pos="1517650" algn="l"/>
                <a:tab pos="1771650" algn="l"/>
                <a:tab pos="2025650" algn="l"/>
                <a:tab pos="2279650" algn="l"/>
                <a:tab pos="2533650" algn="l"/>
                <a:tab pos="2787650" algn="l"/>
                <a:tab pos="3041650" algn="l"/>
                <a:tab pos="3295650" algn="l"/>
                <a:tab pos="3549650" algn="l"/>
                <a:tab pos="3803650" algn="l"/>
              </a:tabLst>
              <a:defRPr sz="1264">
                <a:solidFill>
                  <a:srgbClr val="000000"/>
                </a:solidFill>
                <a:latin typeface="Helvetica"/>
                <a:ea typeface="Helvetica"/>
                <a:cs typeface="Helvetica"/>
                <a:sym typeface="Helvetica"/>
              </a:defRPr>
            </a:pPr>
            <a:endParaRPr dirty="0"/>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Why is it even important for a caterer to have venue relationships?"/>
          <p:cNvSpPr txBox="1">
            <a:spLocks noGrp="1"/>
          </p:cNvSpPr>
          <p:nvPr>
            <p:ph type="title"/>
          </p:nvPr>
        </p:nvSpPr>
        <p:spPr/>
        <p:txBody>
          <a:bodyPr>
            <a:normAutofit/>
          </a:bodyPr>
          <a:lstStyle>
            <a:lvl1pPr algn="l" defTabSz="642937">
              <a:defRPr sz="6600">
                <a:solidFill>
                  <a:srgbClr val="000000"/>
                </a:solidFill>
              </a:defRPr>
            </a:lvl1pPr>
          </a:lstStyle>
          <a:p>
            <a:r>
              <a:rPr lang="en-US" sz="4400" dirty="0"/>
              <a:t>Why is it even important for a caterer to have venue relationships?</a:t>
            </a:r>
          </a:p>
        </p:txBody>
      </p:sp>
      <p:sp>
        <p:nvSpPr>
          <p:cNvPr id="135" name="Nearly every mega caterer ($15M+), and the vast majority of large caterers, rely on venue relationships for a substantial amount of their business.…"/>
          <p:cNvSpPr txBox="1">
            <a:spLocks noGrp="1"/>
          </p:cNvSpPr>
          <p:nvPr>
            <p:ph type="body" sz="half" idx="1"/>
          </p:nvPr>
        </p:nvSpPr>
        <p:spPr>
          <a:xfrm>
            <a:off x="1164921" y="2125266"/>
            <a:ext cx="9507254" cy="3536498"/>
          </a:xfrm>
        </p:spPr>
        <p:txBody>
          <a:bodyPr>
            <a:normAutofit lnSpcReduction="10000"/>
          </a:bodyPr>
          <a:lstStyle/>
          <a:p>
            <a:r>
              <a:rPr lang="en-US" dirty="0"/>
              <a:t>Nearly every mega caterer ($20M+), as well as the vast majority of medium and large caterers, rely on venue relationships for a substantial amount of their business. </a:t>
            </a:r>
          </a:p>
          <a:p>
            <a:r>
              <a:rPr lang="en-US" dirty="0"/>
              <a:t>This is one characteristic that nearly every very successful caterer has in common. </a:t>
            </a:r>
          </a:p>
          <a:p>
            <a:r>
              <a:rPr lang="en-US" dirty="0"/>
              <a:t>Even in a relatively small market, and even for a startup caterer, venue relationships are a key to success.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Why is it even important for a caterer to have venue relationships?"/>
          <p:cNvSpPr txBox="1">
            <a:spLocks noGrp="1"/>
          </p:cNvSpPr>
          <p:nvPr>
            <p:ph type="title"/>
          </p:nvPr>
        </p:nvSpPr>
        <p:spPr>
          <a:prstGeom prst="rect">
            <a:avLst/>
          </a:prstGeom>
        </p:spPr>
        <p:txBody>
          <a:bodyPr>
            <a:normAutofit/>
          </a:bodyPr>
          <a:lstStyle>
            <a:lvl1pPr algn="l" defTabSz="642937">
              <a:defRPr sz="6600">
                <a:solidFill>
                  <a:srgbClr val="000000"/>
                </a:solidFill>
              </a:defRPr>
            </a:lvl1pPr>
          </a:lstStyle>
          <a:p>
            <a:r>
              <a:rPr sz="4400" dirty="0"/>
              <a:t>Why is it even important for a caterer to have venue relationships?</a:t>
            </a:r>
          </a:p>
        </p:txBody>
      </p:sp>
      <p:sp>
        <p:nvSpPr>
          <p:cNvPr id="138" name="For the wedding market in particular, the single largest revenue opportunity for the catering industry, venues drive the decision process on which caterer to use."/>
          <p:cNvSpPr txBox="1">
            <a:spLocks noGrp="1"/>
          </p:cNvSpPr>
          <p:nvPr>
            <p:ph type="body" sz="half" idx="1"/>
          </p:nvPr>
        </p:nvSpPr>
        <p:spPr>
          <a:xfrm>
            <a:off x="290146" y="2125266"/>
            <a:ext cx="11063654" cy="4018360"/>
          </a:xfrm>
          <a:prstGeom prst="rect">
            <a:avLst/>
          </a:prstGeom>
        </p:spPr>
        <p:txBody>
          <a:bodyPr>
            <a:normAutofit/>
          </a:bodyPr>
          <a:lstStyle>
            <a:lvl1pPr marL="550333" indent="-550333" defTabSz="642937">
              <a:spcBef>
                <a:spcPts val="0"/>
              </a:spcBef>
              <a:buBlip>
                <a:blip r:embed="rId2"/>
              </a:buBlip>
              <a:defRPr sz="5200">
                <a:solidFill>
                  <a:srgbClr val="000000"/>
                </a:solidFill>
              </a:defRPr>
            </a:lvl1pPr>
          </a:lstStyle>
          <a:p>
            <a:r>
              <a:rPr sz="4000" dirty="0"/>
              <a:t>For the wedding market in particular, the single largest revenue opportunity for the catering industry, venues drive the decision process on which caterer to use.</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Venues Likely to Contract…"/>
          <p:cNvSpPr txBox="1">
            <a:spLocks noGrp="1"/>
          </p:cNvSpPr>
          <p:nvPr>
            <p:ph type="title"/>
          </p:nvPr>
        </p:nvSpPr>
        <p:spPr>
          <a:xfrm>
            <a:off x="454958" y="428739"/>
            <a:ext cx="11282083" cy="1049235"/>
          </a:xfrm>
          <a:prstGeom prst="rect">
            <a:avLst/>
          </a:prstGeom>
        </p:spPr>
        <p:txBody>
          <a:bodyPr>
            <a:noAutofit/>
          </a:bodyPr>
          <a:lstStyle/>
          <a:p>
            <a:pPr defTabSz="353258">
              <a:defRPr sz="9976"/>
            </a:pPr>
            <a:r>
              <a:rPr sz="4000" dirty="0"/>
              <a:t>Venues </a:t>
            </a:r>
            <a:r>
              <a:rPr lang="en-US" sz="4000" dirty="0"/>
              <a:t>Most </a:t>
            </a:r>
            <a:r>
              <a:rPr sz="4000" dirty="0"/>
              <a:t>Likely to Contract </a:t>
            </a:r>
            <a:r>
              <a:rPr lang="en-US" sz="4000" dirty="0"/>
              <a:t>With Caterers</a:t>
            </a:r>
            <a:endParaRPr sz="4000" dirty="0"/>
          </a:p>
        </p:txBody>
      </p:sp>
      <p:sp>
        <p:nvSpPr>
          <p:cNvPr id="141" name="Cultural Venues…"/>
          <p:cNvSpPr txBox="1">
            <a:spLocks noGrp="1"/>
          </p:cNvSpPr>
          <p:nvPr>
            <p:ph type="body" sz="half" idx="1"/>
          </p:nvPr>
        </p:nvSpPr>
        <p:spPr>
          <a:xfrm>
            <a:off x="347473" y="1477974"/>
            <a:ext cx="11497052" cy="4237591"/>
          </a:xfrm>
          <a:prstGeom prst="rect">
            <a:avLst/>
          </a:prstGeom>
        </p:spPr>
        <p:txBody>
          <a:bodyPr>
            <a:normAutofit fontScale="62500" lnSpcReduction="20000"/>
          </a:bodyPr>
          <a:lstStyle/>
          <a:p>
            <a:pPr marL="264583" indent="-264583">
              <a:defRPr sz="6200"/>
            </a:pPr>
            <a:r>
              <a:rPr dirty="0"/>
              <a:t>Cultural Venues</a:t>
            </a:r>
          </a:p>
          <a:p>
            <a:pPr marL="0" indent="0" defTabSz="321469">
              <a:spcBef>
                <a:spcPts val="0"/>
              </a:spcBef>
              <a:buNone/>
              <a:defRPr sz="5500">
                <a:solidFill>
                  <a:srgbClr val="000000"/>
                </a:solidFill>
              </a:defRPr>
            </a:pPr>
            <a:endParaRPr dirty="0"/>
          </a:p>
          <a:p>
            <a:pPr marL="0" indent="0" defTabSz="321469">
              <a:spcBef>
                <a:spcPts val="0"/>
              </a:spcBef>
              <a:buNone/>
              <a:defRPr sz="5500" i="1">
                <a:solidFill>
                  <a:srgbClr val="000000"/>
                </a:solidFill>
              </a:defRPr>
            </a:pPr>
            <a:r>
              <a:rPr dirty="0"/>
              <a:t>From the dictionary, a cultural venue is a venue generally open for public visitation, with content relating to artistic or social pursuits or events considered to be valuable or enlightened.</a:t>
            </a:r>
          </a:p>
          <a:p>
            <a:pPr marL="0" indent="0" defTabSz="321469">
              <a:spcBef>
                <a:spcPts val="0"/>
              </a:spcBef>
              <a:buNone/>
              <a:defRPr sz="5500">
                <a:solidFill>
                  <a:srgbClr val="000000"/>
                </a:solidFill>
              </a:defRPr>
            </a:pPr>
            <a:endParaRPr dirty="0"/>
          </a:p>
          <a:p>
            <a:pPr marL="0" indent="0" defTabSz="321469">
              <a:spcBef>
                <a:spcPts val="0"/>
              </a:spcBef>
              <a:buNone/>
              <a:defRPr sz="5500">
                <a:solidFill>
                  <a:srgbClr val="000000"/>
                </a:solidFill>
              </a:defRPr>
            </a:pPr>
            <a:r>
              <a:rPr dirty="0"/>
              <a:t>Examples might include museums, performing arts centers, symphony halls, historic homes, farms/ranches, complexes, zoos, aquariums, botanical gardens/arboretums</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Other Venues Likely to…"/>
          <p:cNvSpPr txBox="1">
            <a:spLocks noGrp="1"/>
          </p:cNvSpPr>
          <p:nvPr>
            <p:ph type="title"/>
          </p:nvPr>
        </p:nvSpPr>
        <p:spPr>
          <a:xfrm>
            <a:off x="956035" y="395217"/>
            <a:ext cx="10775475" cy="1049235"/>
          </a:xfrm>
          <a:prstGeom prst="rect">
            <a:avLst/>
          </a:prstGeom>
        </p:spPr>
        <p:txBody>
          <a:bodyPr>
            <a:normAutofit/>
          </a:bodyPr>
          <a:lstStyle/>
          <a:p>
            <a:pPr defTabSz="386120">
              <a:defRPr sz="9964"/>
            </a:pPr>
            <a:r>
              <a:rPr lang="en-US" sz="3600" dirty="0"/>
              <a:t>Other </a:t>
            </a:r>
            <a:r>
              <a:rPr sz="3600" dirty="0"/>
              <a:t>Venues Likely to Contract </a:t>
            </a:r>
            <a:r>
              <a:rPr lang="en-US" sz="3600" dirty="0"/>
              <a:t>With </a:t>
            </a:r>
            <a:r>
              <a:rPr sz="3600" dirty="0"/>
              <a:t>Cater</a:t>
            </a:r>
            <a:r>
              <a:rPr lang="en-US" sz="3600" dirty="0"/>
              <a:t>ers</a:t>
            </a:r>
            <a:endParaRPr sz="3600" dirty="0"/>
          </a:p>
        </p:txBody>
      </p:sp>
      <p:sp>
        <p:nvSpPr>
          <p:cNvPr id="144" name="Sports &amp; Entertainment Venues - arenas, stadiums, sports clubs, nightclubs…"/>
          <p:cNvSpPr txBox="1">
            <a:spLocks noGrp="1"/>
          </p:cNvSpPr>
          <p:nvPr>
            <p:ph type="body" sz="half" idx="1"/>
          </p:nvPr>
        </p:nvSpPr>
        <p:spPr>
          <a:xfrm>
            <a:off x="956035" y="1715963"/>
            <a:ext cx="10279931" cy="4018360"/>
          </a:xfrm>
          <a:prstGeom prst="rect">
            <a:avLst/>
          </a:prstGeom>
        </p:spPr>
        <p:txBody>
          <a:bodyPr>
            <a:normAutofit fontScale="62500" lnSpcReduction="20000"/>
          </a:bodyPr>
          <a:lstStyle/>
          <a:p>
            <a:pPr marL="243999" indent="-243999" defTabSz="279678">
              <a:spcBef>
                <a:spcPts val="0"/>
              </a:spcBef>
              <a:buSzPct val="80000"/>
              <a:buFont typeface="Georgia"/>
              <a:buChar char="•"/>
              <a:defRPr sz="4611">
                <a:solidFill>
                  <a:srgbClr val="000000"/>
                </a:solidFill>
              </a:defRPr>
            </a:pPr>
            <a:r>
              <a:t>Sports &amp; Entertainment Venues - arenas, stadiums, sports clubs, nightclubs</a:t>
            </a:r>
          </a:p>
          <a:p>
            <a:pPr marL="243999" indent="-243999" defTabSz="279678">
              <a:spcBef>
                <a:spcPts val="0"/>
              </a:spcBef>
              <a:buSzPct val="80000"/>
              <a:buFont typeface="Georgia"/>
              <a:buChar char="•"/>
              <a:defRPr sz="4611">
                <a:solidFill>
                  <a:srgbClr val="000000"/>
                </a:solidFill>
              </a:defRPr>
            </a:pPr>
            <a:endParaRPr/>
          </a:p>
          <a:p>
            <a:pPr marL="243999" indent="-243999" defTabSz="279678">
              <a:spcBef>
                <a:spcPts val="0"/>
              </a:spcBef>
              <a:buSzPct val="80000"/>
              <a:buFont typeface="Georgia"/>
              <a:buChar char="•"/>
              <a:defRPr sz="4611">
                <a:solidFill>
                  <a:srgbClr val="000000"/>
                </a:solidFill>
              </a:defRPr>
            </a:pPr>
            <a:r>
              <a:t>Retail Venues - stores, malls</a:t>
            </a:r>
          </a:p>
          <a:p>
            <a:pPr marL="243999" indent="-243999" defTabSz="279678">
              <a:spcBef>
                <a:spcPts val="0"/>
              </a:spcBef>
              <a:buSzPct val="80000"/>
              <a:buFont typeface="Georgia"/>
              <a:buChar char="•"/>
              <a:defRPr sz="4611">
                <a:solidFill>
                  <a:srgbClr val="000000"/>
                </a:solidFill>
              </a:defRPr>
            </a:pPr>
            <a:endParaRPr/>
          </a:p>
          <a:p>
            <a:pPr marL="243999" indent="-243999" defTabSz="279678">
              <a:spcBef>
                <a:spcPts val="0"/>
              </a:spcBef>
              <a:buSzPct val="80000"/>
              <a:buFont typeface="Georgia"/>
              <a:buChar char="•"/>
              <a:defRPr sz="4611">
                <a:solidFill>
                  <a:srgbClr val="000000"/>
                </a:solidFill>
              </a:defRPr>
            </a:pPr>
            <a:r>
              <a:t>Commercial Venues - office buildings</a:t>
            </a:r>
          </a:p>
          <a:p>
            <a:pPr marL="243999" indent="-243999" defTabSz="279678">
              <a:spcBef>
                <a:spcPts val="0"/>
              </a:spcBef>
              <a:buSzPct val="80000"/>
              <a:buFont typeface="Georgia"/>
              <a:buChar char="•"/>
              <a:defRPr sz="4611">
                <a:solidFill>
                  <a:srgbClr val="000000"/>
                </a:solidFill>
              </a:defRPr>
            </a:pPr>
            <a:endParaRPr/>
          </a:p>
          <a:p>
            <a:pPr marL="243999" indent="-243999" defTabSz="279678">
              <a:spcBef>
                <a:spcPts val="0"/>
              </a:spcBef>
              <a:buSzPct val="80000"/>
              <a:buFont typeface="Georgia"/>
              <a:buChar char="•"/>
              <a:defRPr sz="4611">
                <a:solidFill>
                  <a:srgbClr val="000000"/>
                </a:solidFill>
              </a:defRPr>
            </a:pPr>
            <a:r>
              <a:t>Educational/Medical Venues - college and university campuses, medical centers</a:t>
            </a:r>
          </a:p>
          <a:p>
            <a:pPr marL="243999" indent="-243999" defTabSz="279678">
              <a:spcBef>
                <a:spcPts val="0"/>
              </a:spcBef>
              <a:buSzPct val="80000"/>
              <a:buFont typeface="Georgia"/>
              <a:buChar char="•"/>
              <a:defRPr sz="4611">
                <a:solidFill>
                  <a:srgbClr val="000000"/>
                </a:solidFill>
              </a:defRPr>
            </a:pPr>
            <a:endParaRPr/>
          </a:p>
          <a:p>
            <a:pPr marL="243999" indent="-243999" defTabSz="279678">
              <a:spcBef>
                <a:spcPts val="0"/>
              </a:spcBef>
              <a:buSzPct val="80000"/>
              <a:buFont typeface="Georgia"/>
              <a:buChar char="•"/>
              <a:defRPr sz="4611">
                <a:solidFill>
                  <a:srgbClr val="000000"/>
                </a:solidFill>
              </a:defRPr>
            </a:pPr>
            <a:r>
              <a:t>Hospitality Venues - limited service hotels, B&amp;B’s, restaurants</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Venues Likely to Have…"/>
          <p:cNvSpPr txBox="1">
            <a:spLocks noGrp="1"/>
          </p:cNvSpPr>
          <p:nvPr>
            <p:ph type="title"/>
          </p:nvPr>
        </p:nvSpPr>
        <p:spPr>
          <a:xfrm>
            <a:off x="838200" y="365125"/>
            <a:ext cx="10886162" cy="1325563"/>
          </a:xfrm>
          <a:prstGeom prst="rect">
            <a:avLst/>
          </a:prstGeom>
        </p:spPr>
        <p:txBody>
          <a:bodyPr>
            <a:normAutofit/>
          </a:bodyPr>
          <a:lstStyle/>
          <a:p>
            <a:pPr defTabSz="386120">
              <a:defRPr sz="9964"/>
            </a:pPr>
            <a:r>
              <a:rPr sz="4000" dirty="0"/>
              <a:t>Venues </a:t>
            </a:r>
            <a:r>
              <a:rPr lang="en-US" sz="4000" dirty="0"/>
              <a:t>Most </a:t>
            </a:r>
            <a:r>
              <a:rPr sz="4000" dirty="0"/>
              <a:t>Likely to Have In-House Food Service</a:t>
            </a:r>
          </a:p>
        </p:txBody>
      </p:sp>
      <p:sp>
        <p:nvSpPr>
          <p:cNvPr id="147" name="Banquet Facilities…"/>
          <p:cNvSpPr txBox="1">
            <a:spLocks noGrp="1"/>
          </p:cNvSpPr>
          <p:nvPr>
            <p:ph type="body" sz="half" idx="1"/>
          </p:nvPr>
        </p:nvSpPr>
        <p:spPr>
          <a:xfrm>
            <a:off x="551145" y="1848492"/>
            <a:ext cx="11285951" cy="3954597"/>
          </a:xfrm>
          <a:prstGeom prst="rect">
            <a:avLst/>
          </a:prstGeom>
        </p:spPr>
        <p:txBody>
          <a:bodyPr numCol="2" spcCol="960308">
            <a:normAutofit/>
          </a:bodyPr>
          <a:lstStyle/>
          <a:p>
            <a:pPr marL="0" indent="0" defTabSz="321469">
              <a:spcBef>
                <a:spcPts val="0"/>
              </a:spcBef>
              <a:buSzPct val="80000"/>
              <a:buNone/>
              <a:defRPr sz="5900">
                <a:solidFill>
                  <a:srgbClr val="000000"/>
                </a:solidFill>
              </a:defRPr>
            </a:pPr>
            <a:r>
              <a:rPr sz="3900" dirty="0"/>
              <a:t>Banquet</a:t>
            </a:r>
            <a:r>
              <a:rPr lang="en-US" sz="3900" dirty="0"/>
              <a:t> </a:t>
            </a:r>
            <a:r>
              <a:rPr sz="3900" dirty="0"/>
              <a:t>Facilities</a:t>
            </a:r>
          </a:p>
          <a:p>
            <a:pPr marL="0" indent="0" defTabSz="321469">
              <a:spcBef>
                <a:spcPts val="0"/>
              </a:spcBef>
              <a:buSzPct val="80000"/>
              <a:buNone/>
              <a:defRPr sz="5900">
                <a:solidFill>
                  <a:srgbClr val="000000"/>
                </a:solidFill>
              </a:defRPr>
            </a:pPr>
            <a:endParaRPr sz="3900" dirty="0"/>
          </a:p>
          <a:p>
            <a:pPr marL="0" indent="0" defTabSz="321469">
              <a:spcBef>
                <a:spcPts val="0"/>
              </a:spcBef>
              <a:buSzPct val="80000"/>
              <a:buNone/>
              <a:defRPr sz="5900">
                <a:solidFill>
                  <a:srgbClr val="000000"/>
                </a:solidFill>
              </a:defRPr>
            </a:pPr>
            <a:r>
              <a:rPr sz="3900" dirty="0"/>
              <a:t>Event Centers </a:t>
            </a:r>
          </a:p>
          <a:p>
            <a:pPr marL="0" indent="0" defTabSz="321469">
              <a:spcBef>
                <a:spcPts val="0"/>
              </a:spcBef>
              <a:buNone/>
              <a:defRPr sz="5900">
                <a:solidFill>
                  <a:srgbClr val="000000"/>
                </a:solidFill>
              </a:defRPr>
            </a:pPr>
            <a:endParaRPr sz="3900" dirty="0"/>
          </a:p>
          <a:p>
            <a:pPr marL="0" indent="0" defTabSz="321469">
              <a:spcBef>
                <a:spcPts val="0"/>
              </a:spcBef>
              <a:buSzPct val="80000"/>
              <a:buNone/>
              <a:defRPr sz="5900">
                <a:solidFill>
                  <a:srgbClr val="000000"/>
                </a:solidFill>
              </a:defRPr>
            </a:pPr>
            <a:r>
              <a:rPr lang="en-US" sz="3900" dirty="0"/>
              <a:t>Country/City Clubs</a:t>
            </a:r>
          </a:p>
          <a:p>
            <a:pPr marL="0" indent="0" defTabSz="321469">
              <a:spcBef>
                <a:spcPts val="0"/>
              </a:spcBef>
              <a:buSzPct val="80000"/>
              <a:buNone/>
              <a:defRPr sz="5900">
                <a:solidFill>
                  <a:srgbClr val="000000"/>
                </a:solidFill>
              </a:defRPr>
            </a:pPr>
            <a:endParaRPr lang="en-US" sz="3900" dirty="0"/>
          </a:p>
          <a:p>
            <a:pPr marL="0" indent="0" defTabSz="321469">
              <a:spcBef>
                <a:spcPts val="0"/>
              </a:spcBef>
              <a:buSzPct val="80000"/>
              <a:buNone/>
              <a:defRPr sz="5900">
                <a:solidFill>
                  <a:srgbClr val="000000"/>
                </a:solidFill>
              </a:defRPr>
            </a:pPr>
            <a:endParaRPr lang="en-US" sz="3900" dirty="0"/>
          </a:p>
          <a:p>
            <a:pPr marL="0" indent="0" defTabSz="321469">
              <a:spcBef>
                <a:spcPts val="0"/>
              </a:spcBef>
              <a:buSzPct val="80000"/>
              <a:buNone/>
              <a:defRPr sz="5900">
                <a:solidFill>
                  <a:srgbClr val="000000"/>
                </a:solidFill>
              </a:defRPr>
            </a:pPr>
            <a:r>
              <a:rPr sz="3900" dirty="0"/>
              <a:t>Conference/</a:t>
            </a:r>
            <a:endParaRPr lang="en-US" sz="3900" dirty="0"/>
          </a:p>
          <a:p>
            <a:pPr marL="0" indent="0" defTabSz="321469">
              <a:spcBef>
                <a:spcPts val="0"/>
              </a:spcBef>
              <a:buSzPct val="80000"/>
              <a:buNone/>
              <a:defRPr sz="5900">
                <a:solidFill>
                  <a:srgbClr val="000000"/>
                </a:solidFill>
              </a:defRPr>
            </a:pPr>
            <a:r>
              <a:rPr lang="en-US" sz="3900" dirty="0"/>
              <a:t>  </a:t>
            </a:r>
            <a:r>
              <a:rPr sz="3900" dirty="0"/>
              <a:t>Convention</a:t>
            </a:r>
            <a:r>
              <a:rPr lang="en-US" sz="3900" dirty="0"/>
              <a:t> </a:t>
            </a:r>
            <a:r>
              <a:rPr sz="3900" dirty="0"/>
              <a:t>Centers</a:t>
            </a:r>
          </a:p>
          <a:p>
            <a:pPr marL="0" indent="0" defTabSz="321469">
              <a:spcBef>
                <a:spcPts val="0"/>
              </a:spcBef>
              <a:buSzPct val="80000"/>
              <a:buNone/>
              <a:defRPr sz="5900">
                <a:solidFill>
                  <a:srgbClr val="000000"/>
                </a:solidFill>
              </a:defRPr>
            </a:pPr>
            <a:endParaRPr sz="3900" dirty="0"/>
          </a:p>
          <a:p>
            <a:pPr marL="0" indent="0" defTabSz="321469">
              <a:spcBef>
                <a:spcPts val="0"/>
              </a:spcBef>
              <a:buSzPct val="80000"/>
              <a:buNone/>
              <a:defRPr sz="5900">
                <a:solidFill>
                  <a:srgbClr val="000000"/>
                </a:solidFill>
              </a:defRPr>
            </a:pPr>
            <a:r>
              <a:rPr sz="3900" dirty="0"/>
              <a:t>Hotels/Casino Hotels</a:t>
            </a:r>
          </a:p>
          <a:p>
            <a:pPr marL="0" indent="0" defTabSz="321469">
              <a:spcBef>
                <a:spcPts val="0"/>
              </a:spcBef>
              <a:buSzPct val="80000"/>
              <a:buNone/>
              <a:defRPr sz="5900">
                <a:solidFill>
                  <a:srgbClr val="000000"/>
                </a:solidFill>
              </a:defRPr>
            </a:pPr>
            <a:endParaRPr sz="4200" dirty="0"/>
          </a:p>
          <a:p>
            <a:pPr marL="0" indent="0" defTabSz="321469">
              <a:spcBef>
                <a:spcPts val="0"/>
              </a:spcBef>
              <a:buNone/>
              <a:defRPr sz="1600">
                <a:solidFill>
                  <a:srgbClr val="000000"/>
                </a:solidFill>
              </a:defRPr>
            </a:pPr>
            <a:endParaRPr dirty="0"/>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E1909-322C-A4B7-0E1D-00BAC164D0FA}"/>
              </a:ext>
            </a:extLst>
          </p:cNvPr>
          <p:cNvSpPr>
            <a:spLocks noGrp="1"/>
          </p:cNvSpPr>
          <p:nvPr>
            <p:ph type="title"/>
          </p:nvPr>
        </p:nvSpPr>
        <p:spPr/>
        <p:txBody>
          <a:bodyPr/>
          <a:lstStyle/>
          <a:p>
            <a:r>
              <a:rPr lang="en-US" dirty="0"/>
              <a:t>Speaking of Evolution, What Has Changed in the Caterer/Venue Relationship Recently?</a:t>
            </a:r>
          </a:p>
        </p:txBody>
      </p:sp>
      <p:sp>
        <p:nvSpPr>
          <p:cNvPr id="3" name="Text Placeholder 2">
            <a:extLst>
              <a:ext uri="{FF2B5EF4-FFF2-40B4-BE49-F238E27FC236}">
                <a16:creationId xmlns:a16="http://schemas.microsoft.com/office/drawing/2014/main" id="{0F8DA670-278C-53B0-1036-073F40F3517F}"/>
              </a:ext>
            </a:extLst>
          </p:cNvPr>
          <p:cNvSpPr>
            <a:spLocks noGrp="1"/>
          </p:cNvSpPr>
          <p:nvPr>
            <p:ph type="body" sz="half" idx="1"/>
          </p:nvPr>
        </p:nvSpPr>
        <p:spPr>
          <a:xfrm>
            <a:off x="945193" y="1887272"/>
            <a:ext cx="10301613" cy="4018360"/>
          </a:xfrm>
        </p:spPr>
        <p:txBody>
          <a:bodyPr>
            <a:normAutofit/>
          </a:bodyPr>
          <a:lstStyle/>
          <a:p>
            <a:r>
              <a:rPr lang="en-US" sz="4000" b="1" i="1" dirty="0"/>
              <a:t>Liquor Licensing</a:t>
            </a:r>
          </a:p>
          <a:p>
            <a:pPr marL="0" indent="0">
              <a:buNone/>
            </a:pPr>
            <a:endParaRPr lang="en-US" sz="4400" dirty="0"/>
          </a:p>
          <a:p>
            <a:r>
              <a:rPr lang="en-US" sz="4000" dirty="0"/>
              <a:t>More venues have decided to get their own liquor licenses, in states where this is allowed.</a:t>
            </a:r>
          </a:p>
        </p:txBody>
      </p:sp>
    </p:spTree>
    <p:extLst>
      <p:ext uri="{BB962C8B-B14F-4D97-AF65-F5344CB8AC3E}">
        <p14:creationId xmlns:p14="http://schemas.microsoft.com/office/powerpoint/2010/main" val="1253477774"/>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66E78-417F-F483-F8AB-F50DC8607F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0ADA93-7D26-28B0-B5B5-13DEB152EECE}"/>
              </a:ext>
            </a:extLst>
          </p:cNvPr>
          <p:cNvSpPr>
            <a:spLocks noGrp="1"/>
          </p:cNvSpPr>
          <p:nvPr>
            <p:ph type="title"/>
          </p:nvPr>
        </p:nvSpPr>
        <p:spPr/>
        <p:txBody>
          <a:bodyPr/>
          <a:lstStyle/>
          <a:p>
            <a:r>
              <a:rPr lang="en-US" dirty="0"/>
              <a:t>Speaking of Evolution, What Has Changed in the Caterer/Venue Relationship Recently?</a:t>
            </a:r>
          </a:p>
        </p:txBody>
      </p:sp>
      <p:sp>
        <p:nvSpPr>
          <p:cNvPr id="3" name="Text Placeholder 2">
            <a:extLst>
              <a:ext uri="{FF2B5EF4-FFF2-40B4-BE49-F238E27FC236}">
                <a16:creationId xmlns:a16="http://schemas.microsoft.com/office/drawing/2014/main" id="{03709CCB-98FF-E98D-F39C-E6551AE7B203}"/>
              </a:ext>
            </a:extLst>
          </p:cNvPr>
          <p:cNvSpPr>
            <a:spLocks noGrp="1"/>
          </p:cNvSpPr>
          <p:nvPr>
            <p:ph type="body" sz="half" idx="1"/>
          </p:nvPr>
        </p:nvSpPr>
        <p:spPr>
          <a:xfrm>
            <a:off x="945193" y="1887272"/>
            <a:ext cx="10301613" cy="4018360"/>
          </a:xfrm>
        </p:spPr>
        <p:txBody>
          <a:bodyPr>
            <a:normAutofit/>
          </a:bodyPr>
          <a:lstStyle/>
          <a:p>
            <a:r>
              <a:rPr lang="en-US" sz="4000" b="1" i="1" dirty="0"/>
              <a:t>Celebrity Chefs</a:t>
            </a:r>
          </a:p>
          <a:p>
            <a:pPr marL="0" indent="0">
              <a:buNone/>
            </a:pPr>
            <a:endParaRPr lang="en-US" sz="4400" dirty="0"/>
          </a:p>
          <a:p>
            <a:r>
              <a:rPr lang="en-US" sz="4000" dirty="0"/>
              <a:t>In a competitive RFP situation, having a local or regional celebrity chef partner can provide a substantial advantage in the bid process.</a:t>
            </a:r>
          </a:p>
        </p:txBody>
      </p:sp>
    </p:spTree>
    <p:extLst>
      <p:ext uri="{BB962C8B-B14F-4D97-AF65-F5344CB8AC3E}">
        <p14:creationId xmlns:p14="http://schemas.microsoft.com/office/powerpoint/2010/main" val="3045188828"/>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78A51-38E9-1726-5D9C-C838B44C49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5E0989-B2D6-FC5A-32EF-A7E074137A44}"/>
              </a:ext>
            </a:extLst>
          </p:cNvPr>
          <p:cNvSpPr>
            <a:spLocks noGrp="1"/>
          </p:cNvSpPr>
          <p:nvPr>
            <p:ph type="title"/>
          </p:nvPr>
        </p:nvSpPr>
        <p:spPr/>
        <p:txBody>
          <a:bodyPr/>
          <a:lstStyle/>
          <a:p>
            <a:r>
              <a:rPr lang="en-US" dirty="0"/>
              <a:t>Speaking of Evolution, What Has Changed in the Caterer/Venue Relationship Recently?</a:t>
            </a:r>
          </a:p>
        </p:txBody>
      </p:sp>
      <p:sp>
        <p:nvSpPr>
          <p:cNvPr id="3" name="Text Placeholder 2">
            <a:extLst>
              <a:ext uri="{FF2B5EF4-FFF2-40B4-BE49-F238E27FC236}">
                <a16:creationId xmlns:a16="http://schemas.microsoft.com/office/drawing/2014/main" id="{8BDF42BD-CD63-09BE-C635-EA3B2925BDE6}"/>
              </a:ext>
            </a:extLst>
          </p:cNvPr>
          <p:cNvSpPr>
            <a:spLocks noGrp="1"/>
          </p:cNvSpPr>
          <p:nvPr>
            <p:ph type="body" sz="half" idx="1"/>
          </p:nvPr>
        </p:nvSpPr>
        <p:spPr>
          <a:xfrm>
            <a:off x="945193" y="1887272"/>
            <a:ext cx="10301613" cy="4018360"/>
          </a:xfrm>
        </p:spPr>
        <p:txBody>
          <a:bodyPr>
            <a:normAutofit/>
          </a:bodyPr>
          <a:lstStyle/>
          <a:p>
            <a:r>
              <a:rPr lang="en-US" sz="4000" b="1" i="1" dirty="0"/>
              <a:t>Split Contracts – Retail Foodservice</a:t>
            </a:r>
          </a:p>
          <a:p>
            <a:pPr marL="0" indent="0">
              <a:buNone/>
            </a:pPr>
            <a:endParaRPr lang="en-US" sz="4400" dirty="0"/>
          </a:p>
          <a:p>
            <a:r>
              <a:rPr lang="en-US" sz="4000" dirty="0"/>
              <a:t>Some venues have now decided to have a separate retail foodservice vendor, while allowing a caterer to handle all catered events.</a:t>
            </a:r>
          </a:p>
        </p:txBody>
      </p:sp>
    </p:spTree>
    <p:extLst>
      <p:ext uri="{BB962C8B-B14F-4D97-AF65-F5344CB8AC3E}">
        <p14:creationId xmlns:p14="http://schemas.microsoft.com/office/powerpoint/2010/main" val="216140804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85F43-E6E9-282E-33F8-2DBBD85E81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2F5229-58F3-5174-FAA3-ABDC24C291E5}"/>
              </a:ext>
            </a:extLst>
          </p:cNvPr>
          <p:cNvSpPr>
            <a:spLocks noGrp="1"/>
          </p:cNvSpPr>
          <p:nvPr>
            <p:ph type="title"/>
          </p:nvPr>
        </p:nvSpPr>
        <p:spPr/>
        <p:txBody>
          <a:bodyPr/>
          <a:lstStyle/>
          <a:p>
            <a:r>
              <a:rPr lang="en-US" dirty="0"/>
              <a:t>Speaking of Evolution, What Has Changed in the Caterer/Venue Relationship Recently?</a:t>
            </a:r>
          </a:p>
        </p:txBody>
      </p:sp>
      <p:sp>
        <p:nvSpPr>
          <p:cNvPr id="3" name="Text Placeholder 2">
            <a:extLst>
              <a:ext uri="{FF2B5EF4-FFF2-40B4-BE49-F238E27FC236}">
                <a16:creationId xmlns:a16="http://schemas.microsoft.com/office/drawing/2014/main" id="{6B9CC995-4E49-4E68-86D7-1F6A36BE4BFF}"/>
              </a:ext>
            </a:extLst>
          </p:cNvPr>
          <p:cNvSpPr>
            <a:spLocks noGrp="1"/>
          </p:cNvSpPr>
          <p:nvPr>
            <p:ph type="body" sz="half" idx="1"/>
          </p:nvPr>
        </p:nvSpPr>
        <p:spPr>
          <a:xfrm>
            <a:off x="945193" y="1887272"/>
            <a:ext cx="10301613" cy="4018360"/>
          </a:xfrm>
        </p:spPr>
        <p:txBody>
          <a:bodyPr>
            <a:normAutofit lnSpcReduction="10000"/>
          </a:bodyPr>
          <a:lstStyle/>
          <a:p>
            <a:r>
              <a:rPr lang="en-US" sz="4000" b="1" i="1" dirty="0"/>
              <a:t>Split Contracts – Budget Caterers</a:t>
            </a:r>
          </a:p>
          <a:p>
            <a:pPr marL="0" indent="0">
              <a:buNone/>
            </a:pPr>
            <a:endParaRPr lang="en-US" sz="4400" dirty="0"/>
          </a:p>
          <a:p>
            <a:r>
              <a:rPr lang="en-US" sz="4000" dirty="0"/>
              <a:t>Some caterers have requested to add to their exclusive contracts the right to bring in approved budget (sometimes referred to as community) caterers for price conscious clients.</a:t>
            </a:r>
          </a:p>
        </p:txBody>
      </p:sp>
    </p:spTree>
    <p:extLst>
      <p:ext uri="{BB962C8B-B14F-4D97-AF65-F5344CB8AC3E}">
        <p14:creationId xmlns:p14="http://schemas.microsoft.com/office/powerpoint/2010/main" val="387788651"/>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FDB9E-D669-072A-01E5-3E49D1C264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D9678F-F859-59A3-CC2A-84233C6FAA79}"/>
              </a:ext>
            </a:extLst>
          </p:cNvPr>
          <p:cNvSpPr>
            <a:spLocks noGrp="1"/>
          </p:cNvSpPr>
          <p:nvPr>
            <p:ph type="title"/>
          </p:nvPr>
        </p:nvSpPr>
        <p:spPr/>
        <p:txBody>
          <a:bodyPr/>
          <a:lstStyle/>
          <a:p>
            <a:r>
              <a:rPr lang="en-US" dirty="0"/>
              <a:t>Speaking of Evolution, What Has Changed in the Caterer/Venue Relationship Recently?</a:t>
            </a:r>
          </a:p>
        </p:txBody>
      </p:sp>
      <p:sp>
        <p:nvSpPr>
          <p:cNvPr id="3" name="Text Placeholder 2">
            <a:extLst>
              <a:ext uri="{FF2B5EF4-FFF2-40B4-BE49-F238E27FC236}">
                <a16:creationId xmlns:a16="http://schemas.microsoft.com/office/drawing/2014/main" id="{A6A572E6-9ECD-5597-1C28-8D5FF38C48DC}"/>
              </a:ext>
            </a:extLst>
          </p:cNvPr>
          <p:cNvSpPr>
            <a:spLocks noGrp="1"/>
          </p:cNvSpPr>
          <p:nvPr>
            <p:ph type="body" sz="half" idx="1"/>
          </p:nvPr>
        </p:nvSpPr>
        <p:spPr>
          <a:xfrm>
            <a:off x="945193" y="1887272"/>
            <a:ext cx="10301613" cy="4018360"/>
          </a:xfrm>
        </p:spPr>
        <p:txBody>
          <a:bodyPr>
            <a:normAutofit/>
          </a:bodyPr>
          <a:lstStyle/>
          <a:p>
            <a:pPr>
              <a:buFont typeface="Arial" panose="020B0604020202020204" pitchFamily="34" charset="0"/>
              <a:buChar char="•"/>
            </a:pPr>
            <a:r>
              <a:rPr lang="en-US" sz="4000" b="1" i="1" dirty="0"/>
              <a:t>Contract Duration</a:t>
            </a:r>
          </a:p>
          <a:p>
            <a:pPr marL="0" indent="0">
              <a:buNone/>
            </a:pPr>
            <a:endParaRPr lang="en-US" sz="4000" b="1" i="1" dirty="0"/>
          </a:p>
          <a:p>
            <a:r>
              <a:rPr lang="en-US" sz="4000" dirty="0"/>
              <a:t>Some cultural and wedding venue contracts awarded through formal RFP processes have been for shorter time frames than before Covid.</a:t>
            </a:r>
          </a:p>
        </p:txBody>
      </p:sp>
    </p:spTree>
    <p:extLst>
      <p:ext uri="{BB962C8B-B14F-4D97-AF65-F5344CB8AC3E}">
        <p14:creationId xmlns:p14="http://schemas.microsoft.com/office/powerpoint/2010/main" val="1204386696"/>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FB885-429F-508D-9FE3-B125E6A0A6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C7A56-1175-7043-87B6-5AD2CEBF4F4B}"/>
              </a:ext>
            </a:extLst>
          </p:cNvPr>
          <p:cNvSpPr>
            <a:spLocks noGrp="1"/>
          </p:cNvSpPr>
          <p:nvPr>
            <p:ph type="title"/>
          </p:nvPr>
        </p:nvSpPr>
        <p:spPr/>
        <p:txBody>
          <a:bodyPr/>
          <a:lstStyle/>
          <a:p>
            <a:r>
              <a:rPr lang="en-US" dirty="0"/>
              <a:t>Speaking of Evolution, What Has Changed in the Caterer/Venue Relationship Recently?</a:t>
            </a:r>
          </a:p>
        </p:txBody>
      </p:sp>
      <p:sp>
        <p:nvSpPr>
          <p:cNvPr id="3" name="Text Placeholder 2">
            <a:extLst>
              <a:ext uri="{FF2B5EF4-FFF2-40B4-BE49-F238E27FC236}">
                <a16:creationId xmlns:a16="http://schemas.microsoft.com/office/drawing/2014/main" id="{2DE3A1D5-7D42-D566-0644-6DE8C4735A27}"/>
              </a:ext>
            </a:extLst>
          </p:cNvPr>
          <p:cNvSpPr>
            <a:spLocks noGrp="1"/>
          </p:cNvSpPr>
          <p:nvPr>
            <p:ph type="body" sz="half" idx="1"/>
          </p:nvPr>
        </p:nvSpPr>
        <p:spPr>
          <a:xfrm>
            <a:off x="945193" y="1887272"/>
            <a:ext cx="10301613" cy="4018360"/>
          </a:xfrm>
        </p:spPr>
        <p:txBody>
          <a:bodyPr>
            <a:normAutofit/>
          </a:bodyPr>
          <a:lstStyle/>
          <a:p>
            <a:pPr>
              <a:buFont typeface="Arial" panose="020B0604020202020204" pitchFamily="34" charset="0"/>
              <a:buChar char="•"/>
            </a:pPr>
            <a:r>
              <a:rPr lang="en-US" sz="4000" b="1" i="1" dirty="0"/>
              <a:t>Sustainability</a:t>
            </a:r>
          </a:p>
          <a:p>
            <a:pPr marL="0" indent="0">
              <a:buNone/>
            </a:pPr>
            <a:endParaRPr lang="en-US" sz="4000" b="1" i="1" dirty="0"/>
          </a:p>
          <a:p>
            <a:r>
              <a:rPr lang="en-US" sz="4000" dirty="0"/>
              <a:t>Depending on your market, promoting sustainability may be hugely important, or not important at all.</a:t>
            </a:r>
          </a:p>
        </p:txBody>
      </p:sp>
    </p:spTree>
    <p:extLst>
      <p:ext uri="{BB962C8B-B14F-4D97-AF65-F5344CB8AC3E}">
        <p14:creationId xmlns:p14="http://schemas.microsoft.com/office/powerpoint/2010/main" val="3127332569"/>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Contract Models"/>
          <p:cNvSpPr txBox="1">
            <a:spLocks noGrp="1"/>
          </p:cNvSpPr>
          <p:nvPr>
            <p:ph type="title"/>
          </p:nvPr>
        </p:nvSpPr>
        <p:spPr>
          <a:xfrm>
            <a:off x="549573" y="2178844"/>
            <a:ext cx="10394207" cy="2500313"/>
          </a:xfrm>
          <a:prstGeom prst="rect">
            <a:avLst/>
          </a:prstGeom>
        </p:spPr>
        <p:txBody>
          <a:bodyPr>
            <a:normAutofit/>
          </a:bodyPr>
          <a:lstStyle>
            <a:lvl1pPr>
              <a:defRPr sz="10600"/>
            </a:lvl1pPr>
          </a:lstStyle>
          <a:p>
            <a:pPr algn="ctr"/>
            <a:r>
              <a:rPr sz="6000" dirty="0"/>
              <a:t>Contract Models</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Exclusive Contract"/>
          <p:cNvSpPr txBox="1">
            <a:spLocks noGrp="1"/>
          </p:cNvSpPr>
          <p:nvPr>
            <p:ph type="title"/>
          </p:nvPr>
        </p:nvSpPr>
        <p:spPr>
          <a:prstGeom prst="rect">
            <a:avLst/>
          </a:prstGeom>
        </p:spPr>
        <p:txBody>
          <a:bodyPr/>
          <a:lstStyle/>
          <a:p>
            <a:r>
              <a:t>Exclusive Contract</a:t>
            </a:r>
          </a:p>
        </p:txBody>
      </p:sp>
      <p:sp>
        <p:nvSpPr>
          <p:cNvPr id="152" name="Usually the result of an RFP process, though there are some contracts that have been awarded without bidding.…"/>
          <p:cNvSpPr txBox="1">
            <a:spLocks noGrp="1"/>
          </p:cNvSpPr>
          <p:nvPr>
            <p:ph type="body" sz="half" idx="1"/>
          </p:nvPr>
        </p:nvSpPr>
        <p:spPr>
          <a:xfrm>
            <a:off x="989614" y="1727150"/>
            <a:ext cx="10316162" cy="4416475"/>
          </a:xfrm>
          <a:prstGeom prst="rect">
            <a:avLst/>
          </a:prstGeom>
        </p:spPr>
        <p:txBody>
          <a:bodyPr>
            <a:normAutofit fontScale="55000" lnSpcReduction="20000"/>
          </a:bodyPr>
          <a:lstStyle/>
          <a:p>
            <a:pPr marL="0" indent="0" defTabSz="205740">
              <a:lnSpc>
                <a:spcPct val="150000"/>
              </a:lnSpc>
              <a:spcBef>
                <a:spcPts val="0"/>
              </a:spcBef>
              <a:buNone/>
              <a:defRPr sz="4032" i="1">
                <a:solidFill>
                  <a:srgbClr val="000000"/>
                </a:solidFill>
              </a:defRPr>
            </a:pPr>
            <a:r>
              <a:t>Usually the result of an RFP process, though there are some contracts that have been awarded without bidding. </a:t>
            </a:r>
          </a:p>
          <a:p>
            <a:pPr marL="0" indent="0" defTabSz="205740">
              <a:lnSpc>
                <a:spcPct val="150000"/>
              </a:lnSpc>
              <a:spcBef>
                <a:spcPts val="0"/>
              </a:spcBef>
              <a:buNone/>
              <a:defRPr sz="4032" i="1">
                <a:solidFill>
                  <a:srgbClr val="000000"/>
                </a:solidFill>
              </a:defRPr>
            </a:pPr>
            <a:endParaRPr/>
          </a:p>
          <a:p>
            <a:pPr marL="0" indent="0" defTabSz="205740">
              <a:lnSpc>
                <a:spcPct val="150000"/>
              </a:lnSpc>
              <a:spcBef>
                <a:spcPts val="0"/>
              </a:spcBef>
              <a:buNone/>
              <a:defRPr sz="4032" i="1">
                <a:solidFill>
                  <a:srgbClr val="000000"/>
                </a:solidFill>
              </a:defRPr>
            </a:pPr>
            <a:r>
              <a:t>There are soft exclusives, and there are hard exclusives.</a:t>
            </a:r>
          </a:p>
          <a:p>
            <a:pPr marL="0" indent="0" defTabSz="205740">
              <a:lnSpc>
                <a:spcPct val="150000"/>
              </a:lnSpc>
              <a:spcBef>
                <a:spcPts val="0"/>
              </a:spcBef>
              <a:buNone/>
              <a:defRPr sz="4032" i="1">
                <a:solidFill>
                  <a:srgbClr val="000000"/>
                </a:solidFill>
              </a:defRPr>
            </a:pPr>
            <a:endParaRPr/>
          </a:p>
          <a:p>
            <a:pPr marL="0" indent="0" defTabSz="205740">
              <a:lnSpc>
                <a:spcPct val="150000"/>
              </a:lnSpc>
              <a:spcBef>
                <a:spcPts val="0"/>
              </a:spcBef>
              <a:buNone/>
              <a:defRPr sz="4032" i="1">
                <a:solidFill>
                  <a:srgbClr val="000000"/>
                </a:solidFill>
              </a:defRPr>
            </a:pPr>
            <a:r>
              <a:t>Even a hard exclusive may have some limited number of exclusions (aka carveouts) in the contract allowing another caterer to be brought in. Another type of exclusion may be for what are called community caterers.</a:t>
            </a:r>
          </a:p>
          <a:p>
            <a:pPr marL="0" indent="0" defTabSz="205740">
              <a:lnSpc>
                <a:spcPct val="150000"/>
              </a:lnSpc>
              <a:spcBef>
                <a:spcPts val="0"/>
              </a:spcBef>
              <a:buNone/>
              <a:defRPr sz="2304" i="1">
                <a:solidFill>
                  <a:srgbClr val="000000"/>
                </a:solidFill>
              </a:defRPr>
            </a:pPr>
            <a:endParaRP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Exclusive Contract"/>
          <p:cNvSpPr txBox="1">
            <a:spLocks noGrp="1"/>
          </p:cNvSpPr>
          <p:nvPr>
            <p:ph type="title"/>
          </p:nvPr>
        </p:nvSpPr>
        <p:spPr>
          <a:prstGeom prst="rect">
            <a:avLst/>
          </a:prstGeom>
        </p:spPr>
        <p:txBody>
          <a:bodyPr/>
          <a:lstStyle/>
          <a:p>
            <a:r>
              <a:t>Exclusive Contract</a:t>
            </a:r>
          </a:p>
        </p:txBody>
      </p:sp>
      <p:sp>
        <p:nvSpPr>
          <p:cNvPr id="155" name="Typically, there is a financial component of any exclusive. Though there are a few venues we are aware of that the owner does not receive any payments from the caterer but instead just receives room rental fees.…"/>
          <p:cNvSpPr txBox="1">
            <a:spLocks noGrp="1"/>
          </p:cNvSpPr>
          <p:nvPr>
            <p:ph type="body" sz="half" idx="1"/>
          </p:nvPr>
        </p:nvSpPr>
        <p:spPr>
          <a:xfrm>
            <a:off x="883155" y="1690688"/>
            <a:ext cx="10425690" cy="4018360"/>
          </a:xfrm>
          <a:prstGeom prst="rect">
            <a:avLst/>
          </a:prstGeom>
        </p:spPr>
        <p:txBody>
          <a:bodyPr>
            <a:normAutofit fontScale="62500" lnSpcReduction="20000"/>
          </a:bodyPr>
          <a:lstStyle/>
          <a:p>
            <a:pPr marL="0" indent="0" defTabSz="321469">
              <a:lnSpc>
                <a:spcPct val="150000"/>
              </a:lnSpc>
              <a:spcBef>
                <a:spcPts val="0"/>
              </a:spcBef>
              <a:buNone/>
              <a:defRPr sz="4400" i="1">
                <a:solidFill>
                  <a:srgbClr val="000000"/>
                </a:solidFill>
              </a:defRPr>
            </a:pPr>
            <a:r>
              <a:rPr dirty="0"/>
              <a:t>Typically, there is a financial component </a:t>
            </a:r>
            <a:r>
              <a:rPr lang="en-US" dirty="0"/>
              <a:t>to </a:t>
            </a:r>
            <a:r>
              <a:rPr dirty="0"/>
              <a:t>any exclusive. Though there are a few venues we are aware of that the </a:t>
            </a:r>
            <a:r>
              <a:rPr lang="en-US" dirty="0"/>
              <a:t>venue </a:t>
            </a:r>
            <a:r>
              <a:rPr dirty="0"/>
              <a:t>does not receive any payments from the caterer but instead just receives room rental fees. </a:t>
            </a:r>
          </a:p>
          <a:p>
            <a:pPr marL="0" indent="0" defTabSz="321469">
              <a:lnSpc>
                <a:spcPct val="150000"/>
              </a:lnSpc>
              <a:spcBef>
                <a:spcPts val="0"/>
              </a:spcBef>
              <a:buNone/>
              <a:defRPr sz="4400" i="1">
                <a:solidFill>
                  <a:srgbClr val="000000"/>
                </a:solidFill>
              </a:defRPr>
            </a:pPr>
            <a:endParaRPr dirty="0"/>
          </a:p>
          <a:p>
            <a:pPr marL="0" indent="0" defTabSz="321469">
              <a:lnSpc>
                <a:spcPct val="150000"/>
              </a:lnSpc>
              <a:spcBef>
                <a:spcPts val="0"/>
              </a:spcBef>
              <a:buNone/>
              <a:defRPr sz="4400" i="1">
                <a:solidFill>
                  <a:srgbClr val="000000"/>
                </a:solidFill>
              </a:defRPr>
            </a:pPr>
            <a:r>
              <a:rPr dirty="0"/>
              <a:t>If there is a money losing or breakeven public foodservice requirement, an exclusive for catering is frequently the trade-off.</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 name="Short (Preferred) List"/>
          <p:cNvSpPr txBox="1">
            <a:spLocks noGrp="1"/>
          </p:cNvSpPr>
          <p:nvPr>
            <p:ph type="title"/>
          </p:nvPr>
        </p:nvSpPr>
        <p:spPr>
          <a:prstGeom prst="rect">
            <a:avLst/>
          </a:prstGeom>
        </p:spPr>
        <p:txBody>
          <a:bodyPr/>
          <a:lstStyle/>
          <a:p>
            <a:r>
              <a:t>Short (Preferred) List</a:t>
            </a:r>
          </a:p>
        </p:txBody>
      </p:sp>
      <p:sp>
        <p:nvSpPr>
          <p:cNvPr id="158" name="Sometimes the result of an RFP process, or negotiations for inclusion on the list may be done informally.…"/>
          <p:cNvSpPr txBox="1">
            <a:spLocks noGrp="1"/>
          </p:cNvSpPr>
          <p:nvPr>
            <p:ph type="body" sz="half" idx="1"/>
          </p:nvPr>
        </p:nvSpPr>
        <p:spPr>
          <a:xfrm>
            <a:off x="791142" y="2176066"/>
            <a:ext cx="10076316" cy="4018360"/>
          </a:xfrm>
          <a:prstGeom prst="rect">
            <a:avLst/>
          </a:prstGeom>
        </p:spPr>
        <p:txBody>
          <a:bodyPr>
            <a:normAutofit fontScale="55000" lnSpcReduction="20000"/>
          </a:bodyPr>
          <a:lstStyle/>
          <a:p>
            <a:pPr marL="0" indent="0" defTabSz="276463">
              <a:lnSpc>
                <a:spcPct val="150000"/>
              </a:lnSpc>
              <a:spcBef>
                <a:spcPts val="0"/>
              </a:spcBef>
              <a:buNone/>
              <a:defRPr sz="4300" i="1">
                <a:solidFill>
                  <a:srgbClr val="000000"/>
                </a:solidFill>
              </a:defRPr>
            </a:pPr>
            <a:r>
              <a:t>Sometimes the result of an RFP process, or negotiations for inclusion on the list may be done informally. </a:t>
            </a:r>
          </a:p>
          <a:p>
            <a:pPr marL="0" indent="0" defTabSz="276463">
              <a:lnSpc>
                <a:spcPct val="150000"/>
              </a:lnSpc>
              <a:spcBef>
                <a:spcPts val="0"/>
              </a:spcBef>
              <a:buNone/>
              <a:defRPr sz="4300" i="1">
                <a:solidFill>
                  <a:srgbClr val="000000"/>
                </a:solidFill>
              </a:defRPr>
            </a:pPr>
            <a:endParaRPr/>
          </a:p>
          <a:p>
            <a:pPr marL="0" indent="0" defTabSz="276463">
              <a:lnSpc>
                <a:spcPct val="150000"/>
              </a:lnSpc>
              <a:spcBef>
                <a:spcPts val="0"/>
              </a:spcBef>
              <a:buNone/>
              <a:defRPr sz="4300" i="1">
                <a:solidFill>
                  <a:srgbClr val="000000"/>
                </a:solidFill>
              </a:defRPr>
            </a:pPr>
            <a:r>
              <a:t>Financial arrangements may or may not include a payment of any kind from the caterer, though some venues will only allow caterers on their short list if they bring some business to the venue. </a:t>
            </a:r>
          </a:p>
          <a:p>
            <a:pPr marL="0" indent="0" defTabSz="276463">
              <a:lnSpc>
                <a:spcPct val="150000"/>
              </a:lnSpc>
              <a:spcBef>
                <a:spcPts val="0"/>
              </a:spcBef>
              <a:buNone/>
              <a:defRPr sz="4300" i="1">
                <a:solidFill>
                  <a:srgbClr val="000000"/>
                </a:solidFill>
              </a:defRPr>
            </a:pPr>
            <a:endParaRPr/>
          </a:p>
          <a:p>
            <a:pPr marL="0" indent="0" defTabSz="276463">
              <a:lnSpc>
                <a:spcPct val="150000"/>
              </a:lnSpc>
              <a:spcBef>
                <a:spcPts val="0"/>
              </a:spcBef>
              <a:buNone/>
              <a:defRPr sz="3870" i="1">
                <a:solidFill>
                  <a:srgbClr val="000000"/>
                </a:solidFill>
              </a:defRPr>
            </a:pPr>
            <a:r>
              <a:rPr sz="2150"/>
              <a:t>A typical short list would be five or fewer caterers</a:t>
            </a:r>
            <a:r>
              <a:t>.</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Long List or Open Venue"/>
          <p:cNvSpPr txBox="1">
            <a:spLocks noGrp="1"/>
          </p:cNvSpPr>
          <p:nvPr>
            <p:ph type="title"/>
          </p:nvPr>
        </p:nvSpPr>
        <p:spPr>
          <a:prstGeom prst="rect">
            <a:avLst/>
          </a:prstGeom>
        </p:spPr>
        <p:txBody>
          <a:bodyPr>
            <a:normAutofit/>
          </a:bodyPr>
          <a:lstStyle>
            <a:lvl1pPr defTabSz="796885">
              <a:defRPr sz="10282"/>
            </a:lvl1pPr>
          </a:lstStyle>
          <a:p>
            <a:r>
              <a:rPr sz="6000" dirty="0"/>
              <a:t>Long List or Open Venue</a:t>
            </a:r>
          </a:p>
        </p:txBody>
      </p:sp>
      <p:sp>
        <p:nvSpPr>
          <p:cNvPr id="161" name="There is effectively little difference between these two models.…"/>
          <p:cNvSpPr txBox="1">
            <a:spLocks noGrp="1"/>
          </p:cNvSpPr>
          <p:nvPr>
            <p:ph type="body" sz="half" idx="1"/>
          </p:nvPr>
        </p:nvSpPr>
        <p:spPr>
          <a:xfrm>
            <a:off x="838200" y="1690688"/>
            <a:ext cx="10434898" cy="4018360"/>
          </a:xfrm>
          <a:prstGeom prst="rect">
            <a:avLst/>
          </a:prstGeom>
        </p:spPr>
        <p:txBody>
          <a:bodyPr>
            <a:normAutofit fontScale="55000" lnSpcReduction="20000"/>
          </a:bodyPr>
          <a:lstStyle/>
          <a:p>
            <a:pPr marL="0" indent="0" defTabSz="321469">
              <a:lnSpc>
                <a:spcPct val="150000"/>
              </a:lnSpc>
              <a:spcBef>
                <a:spcPts val="0"/>
              </a:spcBef>
              <a:buNone/>
              <a:defRPr sz="5600" i="1">
                <a:solidFill>
                  <a:srgbClr val="000000"/>
                </a:solidFill>
              </a:defRPr>
            </a:pPr>
            <a:r>
              <a:rPr dirty="0"/>
              <a:t>There is effectively little difference between these two models. </a:t>
            </a:r>
          </a:p>
          <a:p>
            <a:pPr marL="0" indent="0" defTabSz="321469">
              <a:lnSpc>
                <a:spcPct val="150000"/>
              </a:lnSpc>
              <a:spcBef>
                <a:spcPts val="0"/>
              </a:spcBef>
              <a:buNone/>
              <a:defRPr sz="5600" i="1">
                <a:solidFill>
                  <a:srgbClr val="000000"/>
                </a:solidFill>
              </a:defRPr>
            </a:pPr>
            <a:endParaRPr dirty="0"/>
          </a:p>
          <a:p>
            <a:pPr marL="0" indent="0" defTabSz="321469">
              <a:lnSpc>
                <a:spcPct val="150000"/>
              </a:lnSpc>
              <a:spcBef>
                <a:spcPts val="0"/>
              </a:spcBef>
              <a:buNone/>
              <a:defRPr sz="5600" i="1">
                <a:solidFill>
                  <a:srgbClr val="000000"/>
                </a:solidFill>
              </a:defRPr>
            </a:pPr>
            <a:r>
              <a:rPr dirty="0"/>
              <a:t>The only standard requirement for inclusion is that the caterers are required to have insurance and a health department permit.</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rends in Exclusivity"/>
          <p:cNvSpPr txBox="1">
            <a:spLocks noGrp="1"/>
          </p:cNvSpPr>
          <p:nvPr>
            <p:ph type="title"/>
          </p:nvPr>
        </p:nvSpPr>
        <p:spPr>
          <a:xfrm>
            <a:off x="939803" y="2178844"/>
            <a:ext cx="10646772" cy="2500313"/>
          </a:xfrm>
          <a:prstGeom prst="rect">
            <a:avLst/>
          </a:prstGeom>
        </p:spPr>
        <p:txBody>
          <a:bodyPr>
            <a:normAutofit/>
          </a:bodyPr>
          <a:lstStyle>
            <a:lvl1pPr>
              <a:defRPr sz="10600"/>
            </a:lvl1pPr>
          </a:lstStyle>
          <a:p>
            <a:r>
              <a:rPr sz="6000" dirty="0"/>
              <a:t>Trends in Exclusivity</a:t>
            </a: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In the majority of major markets around the US most cultural event venues operate under exclusive contracts.…"/>
          <p:cNvSpPr txBox="1">
            <a:spLocks noGrp="1"/>
          </p:cNvSpPr>
          <p:nvPr>
            <p:ph type="body" idx="1"/>
          </p:nvPr>
        </p:nvSpPr>
        <p:spPr>
          <a:xfrm>
            <a:off x="1125373" y="660797"/>
            <a:ext cx="10019250" cy="5536407"/>
          </a:xfrm>
          <a:prstGeom prst="rect">
            <a:avLst/>
          </a:prstGeom>
        </p:spPr>
        <p:txBody>
          <a:bodyPr/>
          <a:lstStyle/>
          <a:p>
            <a:pPr marL="0" indent="0" defTabSz="321469">
              <a:lnSpc>
                <a:spcPct val="150000"/>
              </a:lnSpc>
              <a:spcBef>
                <a:spcPts val="0"/>
              </a:spcBef>
              <a:buNone/>
              <a:defRPr>
                <a:solidFill>
                  <a:srgbClr val="000000"/>
                </a:solidFill>
              </a:defRPr>
            </a:pPr>
            <a:r>
              <a:t>In the majority of major markets around the US most cultural event venues operate under exclusive contracts. </a:t>
            </a:r>
          </a:p>
          <a:p>
            <a:pPr marL="0" indent="0" defTabSz="321469">
              <a:lnSpc>
                <a:spcPct val="150000"/>
              </a:lnSpc>
              <a:spcBef>
                <a:spcPts val="0"/>
              </a:spcBef>
              <a:buNone/>
              <a:defRPr>
                <a:solidFill>
                  <a:srgbClr val="000000"/>
                </a:solidFill>
              </a:defRPr>
            </a:pPr>
            <a:endParaRPr/>
          </a:p>
          <a:p>
            <a:pPr marL="0" indent="0" defTabSz="321469">
              <a:lnSpc>
                <a:spcPct val="150000"/>
              </a:lnSpc>
              <a:spcBef>
                <a:spcPts val="0"/>
              </a:spcBef>
              <a:buNone/>
              <a:defRPr>
                <a:solidFill>
                  <a:srgbClr val="000000"/>
                </a:solidFill>
              </a:defRPr>
            </a:pPr>
            <a:r>
              <a:t>However, there are a limited number of markets where most event venues continue with preferred list catering arrangements. Washington DC and the Bay Area of California have fewer exclusives than most other major markets. </a:t>
            </a:r>
          </a:p>
          <a:p>
            <a:pPr marL="0" indent="0" defTabSz="321469">
              <a:lnSpc>
                <a:spcPct val="150000"/>
              </a:lnSpc>
              <a:spcBef>
                <a:spcPts val="0"/>
              </a:spcBef>
              <a:buNone/>
              <a:defRPr sz="3400">
                <a:solidFill>
                  <a:srgbClr val="000000"/>
                </a:solidFill>
              </a:defRPr>
            </a:pPr>
            <a:endParaRP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The exclusive vs. preferred vs. open venue decision process is typically, though not always, driven by financial considerations.…"/>
          <p:cNvSpPr txBox="1">
            <a:spLocks noGrp="1"/>
          </p:cNvSpPr>
          <p:nvPr>
            <p:ph type="body" idx="1"/>
          </p:nvPr>
        </p:nvSpPr>
        <p:spPr>
          <a:xfrm>
            <a:off x="1125373" y="660797"/>
            <a:ext cx="10019250" cy="5536407"/>
          </a:xfrm>
          <a:prstGeom prst="rect">
            <a:avLst/>
          </a:prstGeom>
        </p:spPr>
        <p:txBody>
          <a:bodyPr>
            <a:normAutofit fontScale="55000" lnSpcReduction="20000"/>
          </a:bodyPr>
          <a:lstStyle/>
          <a:p>
            <a:pPr marL="0" indent="0" defTabSz="321469">
              <a:lnSpc>
                <a:spcPct val="150000"/>
              </a:lnSpc>
              <a:spcBef>
                <a:spcPts val="0"/>
              </a:spcBef>
              <a:buNone/>
              <a:defRPr sz="5700">
                <a:solidFill>
                  <a:srgbClr val="000000"/>
                </a:solidFill>
              </a:defRPr>
            </a:pPr>
            <a:r>
              <a:t>The exclusive vs. preferred vs. open venue decision process is typically, though not always, driven by financial considerations. </a:t>
            </a:r>
          </a:p>
          <a:p>
            <a:pPr marL="0" indent="0" defTabSz="321469">
              <a:lnSpc>
                <a:spcPct val="150000"/>
              </a:lnSpc>
              <a:spcBef>
                <a:spcPts val="0"/>
              </a:spcBef>
              <a:buNone/>
              <a:defRPr sz="5700">
                <a:solidFill>
                  <a:srgbClr val="000000"/>
                </a:solidFill>
              </a:defRPr>
            </a:pPr>
            <a:endParaRPr/>
          </a:p>
          <a:p>
            <a:pPr marL="0" indent="0" defTabSz="321469">
              <a:lnSpc>
                <a:spcPct val="150000"/>
              </a:lnSpc>
              <a:spcBef>
                <a:spcPts val="0"/>
              </a:spcBef>
              <a:buNone/>
              <a:defRPr sz="5700">
                <a:solidFill>
                  <a:srgbClr val="000000"/>
                </a:solidFill>
              </a:defRPr>
            </a:pPr>
            <a:r>
              <a:t>There are some venues that will bypass the most remunerative offer to make a deal with a caterer that they see as being a better cultural fit for their stakeholder community.</a:t>
            </a:r>
          </a:p>
          <a:p>
            <a:pPr marL="0" indent="0" defTabSz="321469">
              <a:lnSpc>
                <a:spcPct val="150000"/>
              </a:lnSpc>
              <a:spcBef>
                <a:spcPts val="0"/>
              </a:spcBef>
              <a:buNone/>
              <a:defRPr sz="3400">
                <a:solidFill>
                  <a:srgbClr val="000000"/>
                </a:solidFill>
              </a:defRPr>
            </a:pPr>
            <a:endParaRP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For certain types of public venues, finding a skilled restaurant or cafe operator often required offering an exclusive for catering to that operator.…"/>
          <p:cNvSpPr txBox="1">
            <a:spLocks noGrp="1"/>
          </p:cNvSpPr>
          <p:nvPr>
            <p:ph type="body" idx="1"/>
          </p:nvPr>
        </p:nvSpPr>
        <p:spPr>
          <a:xfrm>
            <a:off x="1038760" y="435329"/>
            <a:ext cx="10435081" cy="5536407"/>
          </a:xfrm>
          <a:prstGeom prst="rect">
            <a:avLst/>
          </a:prstGeom>
        </p:spPr>
        <p:txBody>
          <a:bodyPr>
            <a:normAutofit fontScale="40000" lnSpcReduction="20000"/>
          </a:bodyPr>
          <a:lstStyle/>
          <a:p>
            <a:pPr marL="0" indent="0" defTabSz="321469">
              <a:lnSpc>
                <a:spcPct val="150000"/>
              </a:lnSpc>
              <a:spcBef>
                <a:spcPts val="0"/>
              </a:spcBef>
              <a:buNone/>
              <a:defRPr sz="3400">
                <a:solidFill>
                  <a:srgbClr val="000000"/>
                </a:solidFill>
              </a:defRPr>
            </a:pPr>
            <a:endParaRPr dirty="0"/>
          </a:p>
          <a:p>
            <a:pPr marL="0" indent="0" defTabSz="321469">
              <a:lnSpc>
                <a:spcPct val="150000"/>
              </a:lnSpc>
              <a:spcBef>
                <a:spcPts val="0"/>
              </a:spcBef>
              <a:buNone/>
              <a:defRPr sz="4600">
                <a:solidFill>
                  <a:srgbClr val="000000"/>
                </a:solidFill>
              </a:defRPr>
            </a:pPr>
            <a:r>
              <a:rPr sz="6500" dirty="0"/>
              <a:t>For certain types of public venues, finding a skilled restaurant or cafe operator often required offering an exclusive for catering to that operator. </a:t>
            </a:r>
          </a:p>
          <a:p>
            <a:pPr marL="0" indent="0" defTabSz="321469">
              <a:lnSpc>
                <a:spcPct val="150000"/>
              </a:lnSpc>
              <a:spcBef>
                <a:spcPts val="0"/>
              </a:spcBef>
              <a:buNone/>
              <a:defRPr sz="4600">
                <a:solidFill>
                  <a:srgbClr val="000000"/>
                </a:solidFill>
              </a:defRPr>
            </a:pPr>
            <a:endParaRPr sz="6500" dirty="0"/>
          </a:p>
          <a:p>
            <a:pPr marL="0" indent="0" defTabSz="321469">
              <a:lnSpc>
                <a:spcPct val="150000"/>
              </a:lnSpc>
              <a:spcBef>
                <a:spcPts val="0"/>
              </a:spcBef>
              <a:buNone/>
              <a:defRPr sz="4600">
                <a:solidFill>
                  <a:srgbClr val="000000"/>
                </a:solidFill>
              </a:defRPr>
            </a:pPr>
            <a:r>
              <a:rPr sz="6500" dirty="0"/>
              <a:t>But more frequently we are hearing that some museum caterers and restaurateurs are willing to take on a museum restaurant contract without a catering exclusive, provided that the restaurant/cafe can stand on its own as a profit center. </a:t>
            </a: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More museums and performing arts centers have been building out separate restaurants, and have been looking for celebrity chefs to operate them.…"/>
          <p:cNvSpPr txBox="1">
            <a:spLocks noGrp="1"/>
          </p:cNvSpPr>
          <p:nvPr>
            <p:ph type="body" idx="1"/>
          </p:nvPr>
        </p:nvSpPr>
        <p:spPr>
          <a:xfrm>
            <a:off x="884861" y="435329"/>
            <a:ext cx="10701714" cy="5536407"/>
          </a:xfrm>
          <a:prstGeom prst="rect">
            <a:avLst/>
          </a:prstGeom>
        </p:spPr>
        <p:txBody>
          <a:bodyPr>
            <a:normAutofit fontScale="62500" lnSpcReduction="20000"/>
          </a:bodyPr>
          <a:lstStyle/>
          <a:p>
            <a:pPr marL="0" indent="0" defTabSz="321469">
              <a:lnSpc>
                <a:spcPct val="150000"/>
              </a:lnSpc>
              <a:spcBef>
                <a:spcPts val="0"/>
              </a:spcBef>
              <a:buNone/>
              <a:defRPr sz="5200">
                <a:solidFill>
                  <a:srgbClr val="000000"/>
                </a:solidFill>
              </a:defRPr>
            </a:pPr>
            <a:endParaRPr dirty="0"/>
          </a:p>
          <a:p>
            <a:pPr marL="0" indent="0" defTabSz="321469">
              <a:lnSpc>
                <a:spcPct val="150000"/>
              </a:lnSpc>
              <a:spcBef>
                <a:spcPts val="0"/>
              </a:spcBef>
              <a:buNone/>
              <a:defRPr sz="5200">
                <a:solidFill>
                  <a:srgbClr val="000000"/>
                </a:solidFill>
              </a:defRPr>
            </a:pPr>
            <a:r>
              <a:rPr dirty="0"/>
              <a:t>More museums and performing arts centers have been building out separate restaurants, and have been looking for celebrity chefs to operate them. </a:t>
            </a:r>
          </a:p>
          <a:p>
            <a:pPr marL="0" indent="0" defTabSz="321469">
              <a:lnSpc>
                <a:spcPct val="150000"/>
              </a:lnSpc>
              <a:spcBef>
                <a:spcPts val="0"/>
              </a:spcBef>
              <a:buNone/>
              <a:defRPr sz="5200">
                <a:solidFill>
                  <a:srgbClr val="000000"/>
                </a:solidFill>
              </a:defRPr>
            </a:pPr>
            <a:endParaRPr dirty="0"/>
          </a:p>
          <a:p>
            <a:pPr marL="0" indent="0" defTabSz="321469">
              <a:lnSpc>
                <a:spcPct val="150000"/>
              </a:lnSpc>
              <a:spcBef>
                <a:spcPts val="0"/>
              </a:spcBef>
              <a:buNone/>
              <a:defRPr sz="5200">
                <a:solidFill>
                  <a:srgbClr val="000000"/>
                </a:solidFill>
              </a:defRPr>
            </a:pPr>
            <a:r>
              <a:rPr dirty="0"/>
              <a:t>This has had an impact on the catering relationships as well, allowing some restaurateurs to make some headway into the cultural venue universe.</a:t>
            </a: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Another trend - some sports and entertainment venues are doing multiple RFP's for food service.…"/>
          <p:cNvSpPr txBox="1">
            <a:spLocks noGrp="1"/>
          </p:cNvSpPr>
          <p:nvPr>
            <p:ph type="body" idx="1"/>
          </p:nvPr>
        </p:nvSpPr>
        <p:spPr>
          <a:xfrm>
            <a:off x="858831" y="660797"/>
            <a:ext cx="10342393" cy="5536407"/>
          </a:xfrm>
          <a:prstGeom prst="rect">
            <a:avLst/>
          </a:prstGeom>
        </p:spPr>
        <p:txBody>
          <a:bodyPr>
            <a:normAutofit fontScale="55000" lnSpcReduction="20000"/>
          </a:bodyPr>
          <a:lstStyle/>
          <a:p>
            <a:pPr marL="0" indent="0" defTabSz="321469">
              <a:lnSpc>
                <a:spcPct val="150000"/>
              </a:lnSpc>
              <a:spcBef>
                <a:spcPts val="0"/>
              </a:spcBef>
              <a:buNone/>
              <a:defRPr sz="3800">
                <a:solidFill>
                  <a:srgbClr val="000000"/>
                </a:solidFill>
              </a:defRPr>
            </a:pPr>
            <a:endParaRPr dirty="0"/>
          </a:p>
          <a:p>
            <a:pPr marL="0" indent="0" defTabSz="321469">
              <a:lnSpc>
                <a:spcPct val="150000"/>
              </a:lnSpc>
              <a:spcBef>
                <a:spcPts val="0"/>
              </a:spcBef>
              <a:buNone/>
              <a:defRPr sz="4800">
                <a:solidFill>
                  <a:srgbClr val="000000"/>
                </a:solidFill>
              </a:defRPr>
            </a:pPr>
            <a:r>
              <a:rPr dirty="0"/>
              <a:t>Another trend - some sports and entertainment venues are doing multiple RFP's for food service. </a:t>
            </a:r>
          </a:p>
          <a:p>
            <a:pPr marL="0" indent="0" defTabSz="321469">
              <a:lnSpc>
                <a:spcPct val="150000"/>
              </a:lnSpc>
              <a:spcBef>
                <a:spcPts val="0"/>
              </a:spcBef>
              <a:buNone/>
              <a:defRPr sz="4800">
                <a:solidFill>
                  <a:srgbClr val="000000"/>
                </a:solidFill>
              </a:defRPr>
            </a:pPr>
            <a:endParaRPr dirty="0"/>
          </a:p>
          <a:p>
            <a:pPr marL="0" indent="0" defTabSz="321469">
              <a:lnSpc>
                <a:spcPct val="150000"/>
              </a:lnSpc>
              <a:spcBef>
                <a:spcPts val="0"/>
              </a:spcBef>
              <a:buNone/>
              <a:defRPr sz="4800">
                <a:solidFill>
                  <a:srgbClr val="000000"/>
                </a:solidFill>
              </a:defRPr>
            </a:pPr>
            <a:r>
              <a:rPr dirty="0"/>
              <a:t>For example, the concessions may be handled by a national or regional contract foodservice company, while the catering (such as skyboxes or non-game day events) may be a separate contract with a local or regional caterer, and a full service restaurant might be handled by a celebrity chef or a local restaurant company.</a:t>
            </a: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What does an RFP look like?"/>
          <p:cNvSpPr txBox="1">
            <a:spLocks noGrp="1"/>
          </p:cNvSpPr>
          <p:nvPr>
            <p:ph type="title"/>
          </p:nvPr>
        </p:nvSpPr>
        <p:spPr>
          <a:xfrm>
            <a:off x="779348" y="497086"/>
            <a:ext cx="9977903" cy="1660923"/>
          </a:xfrm>
          <a:prstGeom prst="rect">
            <a:avLst/>
          </a:prstGeom>
        </p:spPr>
        <p:txBody>
          <a:bodyPr/>
          <a:lstStyle/>
          <a:p>
            <a:r>
              <a:t>What does an RFP look like?</a:t>
            </a:r>
          </a:p>
        </p:txBody>
      </p:sp>
      <p:sp>
        <p:nvSpPr>
          <p:cNvPr id="176" name="http://www.usolympicmuseum.org/images/rfps/US_Olympic_Museum_Food_Services_RFP.pdf"/>
          <p:cNvSpPr txBox="1">
            <a:spLocks noGrp="1"/>
          </p:cNvSpPr>
          <p:nvPr>
            <p:ph type="body" sz="half" idx="1"/>
          </p:nvPr>
        </p:nvSpPr>
        <p:spPr>
          <a:xfrm>
            <a:off x="823322" y="2261629"/>
            <a:ext cx="10545357" cy="3167621"/>
          </a:xfrm>
          <a:prstGeom prst="rect">
            <a:avLst/>
          </a:prstGeom>
        </p:spPr>
        <p:txBody>
          <a:bodyPr anchor="t">
            <a:normAutofit fontScale="92500"/>
          </a:bodyPr>
          <a:lstStyle/>
          <a:p>
            <a:pPr marL="0" indent="0" defTabSz="321469">
              <a:lnSpc>
                <a:spcPct val="150000"/>
              </a:lnSpc>
              <a:spcBef>
                <a:spcPts val="0"/>
              </a:spcBef>
              <a:buNone/>
              <a:defRPr sz="3800" u="sng">
                <a:solidFill>
                  <a:srgbClr val="000000"/>
                </a:solidFill>
              </a:defRPr>
            </a:pPr>
            <a:endParaRPr dirty="0"/>
          </a:p>
          <a:p>
            <a:pPr marL="0" indent="0" defTabSz="321469">
              <a:lnSpc>
                <a:spcPct val="150000"/>
              </a:lnSpc>
              <a:spcBef>
                <a:spcPts val="0"/>
              </a:spcBef>
              <a:buNone/>
              <a:defRPr sz="3800" u="sng">
                <a:solidFill>
                  <a:srgbClr val="000000"/>
                </a:solidFill>
              </a:defRPr>
            </a:pPr>
            <a:r>
              <a:rPr dirty="0">
                <a:hlinkClick r:id="rId2"/>
              </a:rPr>
              <a:t>http://www.usolympicmuseum.org/images/rfps/US_Olympic_Museum_Food_Services_RFP.pdf</a:t>
            </a: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Catering Contract Financial Model Factors"/>
          <p:cNvSpPr txBox="1">
            <a:spLocks noGrp="1"/>
          </p:cNvSpPr>
          <p:nvPr>
            <p:ph type="title"/>
          </p:nvPr>
        </p:nvSpPr>
        <p:spPr>
          <a:xfrm>
            <a:off x="450937" y="2178844"/>
            <a:ext cx="11436263" cy="2500313"/>
          </a:xfrm>
          <a:prstGeom prst="rect">
            <a:avLst/>
          </a:prstGeom>
        </p:spPr>
        <p:txBody>
          <a:bodyPr>
            <a:normAutofit/>
          </a:bodyPr>
          <a:lstStyle>
            <a:lvl1pPr>
              <a:defRPr sz="10600"/>
            </a:lvl1pPr>
          </a:lstStyle>
          <a:p>
            <a:r>
              <a:rPr sz="6000" dirty="0"/>
              <a:t>Catering Contract Financial Model Factors</a:t>
            </a: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 name="Public foodservice as a required amenity…"/>
          <p:cNvSpPr txBox="1">
            <a:spLocks noGrp="1"/>
          </p:cNvSpPr>
          <p:nvPr>
            <p:ph type="body" idx="1"/>
          </p:nvPr>
        </p:nvSpPr>
        <p:spPr>
          <a:xfrm>
            <a:off x="868133" y="385225"/>
            <a:ext cx="10455734" cy="5536407"/>
          </a:xfrm>
          <a:prstGeom prst="rect">
            <a:avLst/>
          </a:prstGeom>
        </p:spPr>
        <p:txBody>
          <a:bodyPr>
            <a:normAutofit fontScale="55000" lnSpcReduction="20000"/>
          </a:bodyPr>
          <a:lstStyle/>
          <a:p>
            <a:pPr marL="0" indent="0" defTabSz="321469">
              <a:lnSpc>
                <a:spcPct val="150000"/>
              </a:lnSpc>
              <a:spcBef>
                <a:spcPts val="0"/>
              </a:spcBef>
              <a:buNone/>
              <a:defRPr sz="5600">
                <a:solidFill>
                  <a:srgbClr val="000000"/>
                </a:solidFill>
              </a:defRPr>
            </a:pPr>
            <a:endParaRPr dirty="0"/>
          </a:p>
          <a:p>
            <a:pPr marL="0" indent="0" defTabSz="321469">
              <a:lnSpc>
                <a:spcPct val="150000"/>
              </a:lnSpc>
              <a:spcBef>
                <a:spcPts val="0"/>
              </a:spcBef>
              <a:buNone/>
              <a:defRPr sz="6600">
                <a:solidFill>
                  <a:srgbClr val="000000"/>
                </a:solidFill>
              </a:defRPr>
            </a:pPr>
            <a:r>
              <a:rPr dirty="0"/>
              <a:t>Public foodservice as a required amenity</a:t>
            </a:r>
          </a:p>
          <a:p>
            <a:pPr marL="0" indent="0" defTabSz="321469">
              <a:lnSpc>
                <a:spcPct val="150000"/>
              </a:lnSpc>
              <a:spcBef>
                <a:spcPts val="0"/>
              </a:spcBef>
              <a:buNone/>
              <a:defRPr sz="5600">
                <a:solidFill>
                  <a:srgbClr val="000000"/>
                </a:solidFill>
              </a:defRPr>
            </a:pPr>
            <a:endParaRPr dirty="0"/>
          </a:p>
          <a:p>
            <a:pPr marL="0" indent="0" defTabSz="321469">
              <a:lnSpc>
                <a:spcPct val="150000"/>
              </a:lnSpc>
              <a:spcBef>
                <a:spcPts val="0"/>
              </a:spcBef>
              <a:buNone/>
              <a:defRPr sz="5600" i="1">
                <a:solidFill>
                  <a:srgbClr val="000000"/>
                </a:solidFill>
              </a:defRPr>
            </a:pPr>
            <a:r>
              <a:rPr dirty="0"/>
              <a:t>Most cultural venue decision makers will be willing to take a somewhat less remunerative catering financial package in order to get a highly capable restaurateur to take on their public foodservice. For most museums and performing arts centers, public foodservice is a necessity.</a:t>
            </a: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Who controls the liquor revenue?…"/>
          <p:cNvSpPr txBox="1">
            <a:spLocks noGrp="1"/>
          </p:cNvSpPr>
          <p:nvPr>
            <p:ph type="body" idx="1"/>
          </p:nvPr>
        </p:nvSpPr>
        <p:spPr>
          <a:xfrm>
            <a:off x="780906" y="660797"/>
            <a:ext cx="10630189" cy="5536407"/>
          </a:xfrm>
          <a:prstGeom prst="rect">
            <a:avLst/>
          </a:prstGeom>
        </p:spPr>
        <p:txBody>
          <a:bodyPr>
            <a:normAutofit fontScale="55000" lnSpcReduction="20000"/>
          </a:bodyPr>
          <a:lstStyle/>
          <a:p>
            <a:pPr marL="0" indent="0" defTabSz="302181">
              <a:lnSpc>
                <a:spcPct val="150000"/>
              </a:lnSpc>
              <a:spcBef>
                <a:spcPts val="0"/>
              </a:spcBef>
              <a:buNone/>
              <a:defRPr sz="5264">
                <a:solidFill>
                  <a:srgbClr val="000000"/>
                </a:solidFill>
              </a:defRPr>
            </a:pPr>
            <a:endParaRPr/>
          </a:p>
          <a:p>
            <a:pPr marL="0" indent="0" defTabSz="302181">
              <a:lnSpc>
                <a:spcPct val="150000"/>
              </a:lnSpc>
              <a:spcBef>
                <a:spcPts val="0"/>
              </a:spcBef>
              <a:buNone/>
              <a:defRPr sz="6580">
                <a:solidFill>
                  <a:srgbClr val="000000"/>
                </a:solidFill>
              </a:defRPr>
            </a:pPr>
            <a:r>
              <a:t>Who controls the liquor revenue?</a:t>
            </a:r>
          </a:p>
          <a:p>
            <a:pPr marL="0" indent="0" defTabSz="302181">
              <a:lnSpc>
                <a:spcPct val="150000"/>
              </a:lnSpc>
              <a:spcBef>
                <a:spcPts val="0"/>
              </a:spcBef>
              <a:buNone/>
              <a:defRPr sz="6580">
                <a:solidFill>
                  <a:srgbClr val="000000"/>
                </a:solidFill>
              </a:defRPr>
            </a:pPr>
            <a:endParaRPr/>
          </a:p>
          <a:p>
            <a:pPr marL="0" indent="0" defTabSz="302181">
              <a:lnSpc>
                <a:spcPct val="150000"/>
              </a:lnSpc>
              <a:spcBef>
                <a:spcPts val="0"/>
              </a:spcBef>
              <a:buNone/>
              <a:defRPr sz="6580" i="1">
                <a:solidFill>
                  <a:srgbClr val="000000"/>
                </a:solidFill>
              </a:defRPr>
            </a:pPr>
            <a:r>
              <a:t>A limited number of cultural venues may self operate their liquor programs, which will in turn diminish the revenue and profit to the operator.</a:t>
            </a:r>
          </a:p>
          <a:p>
            <a:pPr marL="0" indent="0" defTabSz="302181">
              <a:lnSpc>
                <a:spcPct val="150000"/>
              </a:lnSpc>
              <a:spcBef>
                <a:spcPts val="0"/>
              </a:spcBef>
              <a:buNone/>
              <a:defRPr sz="4324">
                <a:solidFill>
                  <a:srgbClr val="000000"/>
                </a:solidFill>
              </a:defRPr>
            </a:pPr>
            <a:endParaRP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Commissions are typically in lieu of rent…"/>
          <p:cNvSpPr txBox="1">
            <a:spLocks noGrp="1"/>
          </p:cNvSpPr>
          <p:nvPr>
            <p:ph type="body" idx="1"/>
          </p:nvPr>
        </p:nvSpPr>
        <p:spPr>
          <a:xfrm>
            <a:off x="973057" y="660797"/>
            <a:ext cx="10245887" cy="5536407"/>
          </a:xfrm>
          <a:prstGeom prst="rect">
            <a:avLst/>
          </a:prstGeom>
        </p:spPr>
        <p:txBody>
          <a:bodyPr>
            <a:normAutofit fontScale="55000" lnSpcReduction="20000"/>
          </a:bodyPr>
          <a:lstStyle/>
          <a:p>
            <a:pPr marL="0" indent="0" defTabSz="321469">
              <a:lnSpc>
                <a:spcPct val="150000"/>
              </a:lnSpc>
              <a:spcBef>
                <a:spcPts val="0"/>
              </a:spcBef>
              <a:buNone/>
              <a:defRPr sz="4600">
                <a:solidFill>
                  <a:srgbClr val="000000"/>
                </a:solidFill>
              </a:defRPr>
            </a:pPr>
            <a:endParaRPr dirty="0"/>
          </a:p>
          <a:p>
            <a:pPr marL="0" indent="0" defTabSz="321469">
              <a:lnSpc>
                <a:spcPct val="150000"/>
              </a:lnSpc>
              <a:spcBef>
                <a:spcPts val="0"/>
              </a:spcBef>
              <a:buNone/>
              <a:defRPr sz="6500">
                <a:solidFill>
                  <a:srgbClr val="000000"/>
                </a:solidFill>
              </a:defRPr>
            </a:pPr>
            <a:r>
              <a:rPr dirty="0"/>
              <a:t>Commissions are typically in lieu of rent</a:t>
            </a:r>
          </a:p>
          <a:p>
            <a:pPr marL="0" indent="0" defTabSz="321469">
              <a:lnSpc>
                <a:spcPct val="150000"/>
              </a:lnSpc>
              <a:spcBef>
                <a:spcPts val="0"/>
              </a:spcBef>
              <a:buNone/>
              <a:defRPr sz="6500">
                <a:solidFill>
                  <a:srgbClr val="000000"/>
                </a:solidFill>
              </a:defRPr>
            </a:pPr>
            <a:endParaRPr dirty="0"/>
          </a:p>
          <a:p>
            <a:pPr marL="0" indent="0" defTabSz="321469">
              <a:lnSpc>
                <a:spcPct val="150000"/>
              </a:lnSpc>
              <a:spcBef>
                <a:spcPts val="0"/>
              </a:spcBef>
              <a:buNone/>
              <a:defRPr sz="6500" i="1">
                <a:solidFill>
                  <a:srgbClr val="000000"/>
                </a:solidFill>
              </a:defRPr>
            </a:pPr>
            <a:r>
              <a:rPr dirty="0"/>
              <a:t>Most (though not all) cultural venue &amp; government venue contracts are done on a commission basis, which provides some protection for both the owner and the caterer.</a:t>
            </a: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Venue leverage in the catering contract negotiation is determined by the desirability of the venue as an event space…"/>
          <p:cNvSpPr txBox="1">
            <a:spLocks noGrp="1"/>
          </p:cNvSpPr>
          <p:nvPr>
            <p:ph type="body" idx="1"/>
          </p:nvPr>
        </p:nvSpPr>
        <p:spPr>
          <a:xfrm>
            <a:off x="973057" y="660797"/>
            <a:ext cx="10245887" cy="5536407"/>
          </a:xfrm>
          <a:prstGeom prst="rect">
            <a:avLst/>
          </a:prstGeom>
        </p:spPr>
        <p:txBody>
          <a:bodyPr>
            <a:normAutofit fontScale="55000" lnSpcReduction="20000"/>
          </a:bodyPr>
          <a:lstStyle/>
          <a:p>
            <a:pPr marL="0" indent="0" defTabSz="279678">
              <a:lnSpc>
                <a:spcPct val="150000"/>
              </a:lnSpc>
              <a:spcBef>
                <a:spcPts val="0"/>
              </a:spcBef>
              <a:buNone/>
              <a:defRPr sz="5133">
                <a:solidFill>
                  <a:srgbClr val="000000"/>
                </a:solidFill>
              </a:defRPr>
            </a:pPr>
            <a:endParaRPr/>
          </a:p>
          <a:p>
            <a:pPr marL="0" indent="0" defTabSz="279678">
              <a:lnSpc>
                <a:spcPct val="150000"/>
              </a:lnSpc>
              <a:spcBef>
                <a:spcPts val="0"/>
              </a:spcBef>
              <a:buNone/>
              <a:defRPr sz="5133">
                <a:solidFill>
                  <a:srgbClr val="000000"/>
                </a:solidFill>
              </a:defRPr>
            </a:pPr>
            <a:r>
              <a:t>Venue leverage in the catering contract negotiation is determined by the desirability of the venue as an event space</a:t>
            </a:r>
          </a:p>
          <a:p>
            <a:pPr marL="0" indent="0" defTabSz="279678">
              <a:lnSpc>
                <a:spcPct val="150000"/>
              </a:lnSpc>
              <a:spcBef>
                <a:spcPts val="0"/>
              </a:spcBef>
              <a:buNone/>
              <a:defRPr sz="5133">
                <a:solidFill>
                  <a:srgbClr val="000000"/>
                </a:solidFill>
              </a:defRPr>
            </a:pPr>
            <a:endParaRPr/>
          </a:p>
          <a:p>
            <a:pPr marL="0" indent="0" defTabSz="279678">
              <a:lnSpc>
                <a:spcPct val="150000"/>
              </a:lnSpc>
              <a:spcBef>
                <a:spcPts val="0"/>
              </a:spcBef>
              <a:buNone/>
              <a:defRPr sz="5133" i="1">
                <a:solidFill>
                  <a:srgbClr val="000000"/>
                </a:solidFill>
              </a:defRPr>
            </a:pPr>
            <a:r>
              <a:t>A true destination venue will always have more leverage than one that is a vanilla box type venue. And a cultural venue with dedicated event space will always have more leverage than one without a dedicated space.</a:t>
            </a:r>
          </a:p>
          <a:p>
            <a:pPr marL="0" indent="0" defTabSz="279678">
              <a:lnSpc>
                <a:spcPct val="150000"/>
              </a:lnSpc>
              <a:spcBef>
                <a:spcPts val="0"/>
              </a:spcBef>
              <a:buNone/>
              <a:defRPr sz="5655">
                <a:solidFill>
                  <a:srgbClr val="000000"/>
                </a:solidFill>
              </a:defRPr>
            </a:pPr>
            <a:endParaRP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Other factors - discounts for employees and volunteers…"/>
          <p:cNvSpPr txBox="1">
            <a:spLocks noGrp="1"/>
          </p:cNvSpPr>
          <p:nvPr>
            <p:ph type="body" idx="1"/>
          </p:nvPr>
        </p:nvSpPr>
        <p:spPr>
          <a:xfrm>
            <a:off x="864877" y="946547"/>
            <a:ext cx="10414993" cy="5536407"/>
          </a:xfrm>
          <a:prstGeom prst="rect">
            <a:avLst/>
          </a:prstGeom>
        </p:spPr>
        <p:txBody>
          <a:bodyPr>
            <a:normAutofit fontScale="55000" lnSpcReduction="20000"/>
          </a:bodyPr>
          <a:lstStyle/>
          <a:p>
            <a:pPr marL="0" indent="0" defTabSz="321469">
              <a:lnSpc>
                <a:spcPct val="150000"/>
              </a:lnSpc>
              <a:spcBef>
                <a:spcPts val="0"/>
              </a:spcBef>
              <a:buNone/>
              <a:defRPr sz="5800">
                <a:solidFill>
                  <a:srgbClr val="000000"/>
                </a:solidFill>
              </a:defRPr>
            </a:pPr>
            <a:r>
              <a:t>Other factors - discounts for employees and volunteers</a:t>
            </a:r>
          </a:p>
          <a:p>
            <a:pPr marL="0" indent="0" defTabSz="321469">
              <a:lnSpc>
                <a:spcPct val="150000"/>
              </a:lnSpc>
              <a:spcBef>
                <a:spcPts val="0"/>
              </a:spcBef>
              <a:buNone/>
              <a:defRPr sz="5800">
                <a:solidFill>
                  <a:srgbClr val="000000"/>
                </a:solidFill>
              </a:defRPr>
            </a:pPr>
            <a:endParaRPr/>
          </a:p>
          <a:p>
            <a:pPr marL="0" indent="0" defTabSz="321469">
              <a:lnSpc>
                <a:spcPct val="150000"/>
              </a:lnSpc>
              <a:spcBef>
                <a:spcPts val="0"/>
              </a:spcBef>
              <a:buNone/>
              <a:defRPr sz="5800" i="1">
                <a:solidFill>
                  <a:srgbClr val="000000"/>
                </a:solidFill>
              </a:defRPr>
            </a:pPr>
            <a:r>
              <a:t>For many cultural venues, particularly museums, this is a very important factor. This is in part because if the employees and volunteers aren’t happy about foodservice, senior management will hear about it.</a:t>
            </a:r>
          </a:p>
          <a:p>
            <a:pPr marL="0" indent="0" defTabSz="321469">
              <a:lnSpc>
                <a:spcPct val="150000"/>
              </a:lnSpc>
              <a:spcBef>
                <a:spcPts val="0"/>
              </a:spcBef>
              <a:buNone/>
              <a:defRPr sz="4600">
                <a:solidFill>
                  <a:srgbClr val="000000"/>
                </a:solidFill>
              </a:defRPr>
            </a:pPr>
            <a:endParaRP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Other factors - costs for internal catering…"/>
          <p:cNvSpPr txBox="1">
            <a:spLocks noGrp="1"/>
          </p:cNvSpPr>
          <p:nvPr>
            <p:ph type="body" idx="1"/>
          </p:nvPr>
        </p:nvSpPr>
        <p:spPr>
          <a:xfrm>
            <a:off x="799068" y="455414"/>
            <a:ext cx="10723160" cy="5536407"/>
          </a:xfrm>
          <a:prstGeom prst="rect">
            <a:avLst/>
          </a:prstGeom>
        </p:spPr>
        <p:txBody>
          <a:bodyPr>
            <a:normAutofit fontScale="55000" lnSpcReduction="20000"/>
          </a:bodyPr>
          <a:lstStyle/>
          <a:p>
            <a:pPr marL="0" indent="0" defTabSz="270034">
              <a:lnSpc>
                <a:spcPct val="150000"/>
              </a:lnSpc>
              <a:spcBef>
                <a:spcPts val="0"/>
              </a:spcBef>
              <a:buNone/>
              <a:defRPr sz="3864">
                <a:solidFill>
                  <a:srgbClr val="000000"/>
                </a:solidFill>
              </a:defRPr>
            </a:pPr>
            <a:endParaRPr/>
          </a:p>
          <a:p>
            <a:pPr marL="0" indent="0" defTabSz="270034">
              <a:lnSpc>
                <a:spcPct val="150000"/>
              </a:lnSpc>
              <a:spcBef>
                <a:spcPts val="0"/>
              </a:spcBef>
              <a:buNone/>
              <a:defRPr sz="4703">
                <a:solidFill>
                  <a:srgbClr val="000000"/>
                </a:solidFill>
              </a:defRPr>
            </a:pPr>
            <a:endParaRPr/>
          </a:p>
          <a:p>
            <a:pPr marL="0" indent="0" defTabSz="270034">
              <a:lnSpc>
                <a:spcPct val="150000"/>
              </a:lnSpc>
              <a:spcBef>
                <a:spcPts val="0"/>
              </a:spcBef>
              <a:buNone/>
              <a:defRPr sz="5544">
                <a:solidFill>
                  <a:srgbClr val="000000"/>
                </a:solidFill>
              </a:defRPr>
            </a:pPr>
            <a:r>
              <a:t>Other factors - costs for internal catering</a:t>
            </a:r>
          </a:p>
          <a:p>
            <a:pPr marL="0" indent="0" defTabSz="270034">
              <a:lnSpc>
                <a:spcPct val="150000"/>
              </a:lnSpc>
              <a:spcBef>
                <a:spcPts val="0"/>
              </a:spcBef>
              <a:buNone/>
              <a:defRPr sz="5544">
                <a:solidFill>
                  <a:srgbClr val="000000"/>
                </a:solidFill>
              </a:defRPr>
            </a:pPr>
            <a:endParaRPr/>
          </a:p>
          <a:p>
            <a:pPr marL="0" indent="0" defTabSz="270034">
              <a:lnSpc>
                <a:spcPct val="150000"/>
              </a:lnSpc>
              <a:spcBef>
                <a:spcPts val="0"/>
              </a:spcBef>
              <a:buNone/>
              <a:defRPr sz="5544" i="1">
                <a:solidFill>
                  <a:srgbClr val="000000"/>
                </a:solidFill>
              </a:defRPr>
            </a:pPr>
            <a:r>
              <a:t>Another inflection point in the decision making process is how the entity’s internal events will be priced. There are several different internal pricing models, cost plus and designated discount being the most common.</a:t>
            </a: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Other financial factors - guarantees…"/>
          <p:cNvSpPr txBox="1">
            <a:spLocks noGrp="1"/>
          </p:cNvSpPr>
          <p:nvPr>
            <p:ph type="body" idx="1"/>
          </p:nvPr>
        </p:nvSpPr>
        <p:spPr>
          <a:xfrm>
            <a:off x="897573" y="660798"/>
            <a:ext cx="10538690" cy="5188858"/>
          </a:xfrm>
          <a:prstGeom prst="rect">
            <a:avLst/>
          </a:prstGeom>
        </p:spPr>
        <p:txBody>
          <a:bodyPr>
            <a:normAutofit fontScale="55000" lnSpcReduction="20000"/>
          </a:bodyPr>
          <a:lstStyle/>
          <a:p>
            <a:pPr marL="0" indent="0" defTabSz="273248">
              <a:lnSpc>
                <a:spcPct val="150000"/>
              </a:lnSpc>
              <a:spcBef>
                <a:spcPts val="0"/>
              </a:spcBef>
              <a:buNone/>
              <a:defRPr sz="5950">
                <a:solidFill>
                  <a:srgbClr val="000000"/>
                </a:solidFill>
              </a:defRPr>
            </a:pPr>
            <a:r>
              <a:rPr dirty="0"/>
              <a:t>Other financial factors - guarantees</a:t>
            </a:r>
          </a:p>
          <a:p>
            <a:pPr marL="0" indent="0" defTabSz="273248">
              <a:lnSpc>
                <a:spcPct val="150000"/>
              </a:lnSpc>
              <a:spcBef>
                <a:spcPts val="0"/>
              </a:spcBef>
              <a:buNone/>
              <a:defRPr sz="3740">
                <a:solidFill>
                  <a:srgbClr val="000000"/>
                </a:solidFill>
              </a:defRPr>
            </a:pPr>
            <a:endParaRPr dirty="0"/>
          </a:p>
          <a:p>
            <a:pPr marL="0" indent="0" defTabSz="273248">
              <a:lnSpc>
                <a:spcPct val="150000"/>
              </a:lnSpc>
              <a:spcBef>
                <a:spcPts val="0"/>
              </a:spcBef>
              <a:buNone/>
              <a:defRPr sz="4165" i="1">
                <a:solidFill>
                  <a:srgbClr val="000000"/>
                </a:solidFill>
              </a:defRPr>
            </a:pPr>
            <a:r>
              <a:rPr dirty="0"/>
              <a:t>A guaranteed minimum commission can be a very compelling component of an offer, though it can require nerves of steel. This is particularly true of a new venue with no track record. </a:t>
            </a:r>
          </a:p>
          <a:p>
            <a:pPr marL="0" indent="0" defTabSz="273248">
              <a:lnSpc>
                <a:spcPct val="150000"/>
              </a:lnSpc>
              <a:spcBef>
                <a:spcPts val="0"/>
              </a:spcBef>
              <a:buNone/>
              <a:defRPr sz="4165" i="1">
                <a:solidFill>
                  <a:srgbClr val="000000"/>
                </a:solidFill>
              </a:defRPr>
            </a:pPr>
            <a:endParaRPr dirty="0"/>
          </a:p>
          <a:p>
            <a:pPr marL="0" indent="0" defTabSz="273248">
              <a:lnSpc>
                <a:spcPct val="150000"/>
              </a:lnSpc>
              <a:spcBef>
                <a:spcPts val="0"/>
              </a:spcBef>
              <a:buNone/>
              <a:defRPr sz="4165" i="1">
                <a:solidFill>
                  <a:srgbClr val="000000"/>
                </a:solidFill>
              </a:defRPr>
            </a:pPr>
            <a:r>
              <a:rPr dirty="0"/>
              <a:t>There are other modified guarantees which can be part of the financial arrangement – such as one we have seen where the guarantee is that the commissions in any given year would never be less than x% of the previous year’s commissions.</a:t>
            </a:r>
          </a:p>
          <a:p>
            <a:pPr marL="0" indent="0" defTabSz="273248">
              <a:lnSpc>
                <a:spcPct val="150000"/>
              </a:lnSpc>
              <a:spcBef>
                <a:spcPts val="0"/>
              </a:spcBef>
              <a:buNone/>
              <a:defRPr sz="3060" i="1">
                <a:solidFill>
                  <a:srgbClr val="000000"/>
                </a:solidFill>
              </a:defRPr>
            </a:pPr>
            <a:endParaRPr dirty="0"/>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Other factors - business brought…"/>
          <p:cNvSpPr txBox="1">
            <a:spLocks noGrp="1"/>
          </p:cNvSpPr>
          <p:nvPr>
            <p:ph type="body" idx="1"/>
          </p:nvPr>
        </p:nvSpPr>
        <p:spPr>
          <a:xfrm>
            <a:off x="935571" y="660797"/>
            <a:ext cx="10246213" cy="5536407"/>
          </a:xfrm>
          <a:prstGeom prst="rect">
            <a:avLst/>
          </a:prstGeom>
        </p:spPr>
        <p:txBody>
          <a:bodyPr>
            <a:normAutofit fontScale="55000" lnSpcReduction="20000"/>
          </a:bodyPr>
          <a:lstStyle/>
          <a:p>
            <a:pPr marL="0" indent="0" defTabSz="321469">
              <a:lnSpc>
                <a:spcPct val="150000"/>
              </a:lnSpc>
              <a:spcBef>
                <a:spcPts val="0"/>
              </a:spcBef>
              <a:buNone/>
              <a:defRPr sz="3600" i="1">
                <a:solidFill>
                  <a:srgbClr val="000000"/>
                </a:solidFill>
              </a:defRPr>
            </a:pPr>
            <a:endParaRPr dirty="0"/>
          </a:p>
          <a:p>
            <a:pPr marL="0" indent="0" defTabSz="321469">
              <a:lnSpc>
                <a:spcPct val="150000"/>
              </a:lnSpc>
              <a:spcBef>
                <a:spcPts val="0"/>
              </a:spcBef>
              <a:buNone/>
              <a:defRPr sz="6000">
                <a:solidFill>
                  <a:srgbClr val="000000"/>
                </a:solidFill>
              </a:defRPr>
            </a:pPr>
            <a:r>
              <a:rPr dirty="0"/>
              <a:t>Other factors - business brought</a:t>
            </a:r>
          </a:p>
          <a:p>
            <a:pPr marL="0" indent="0" defTabSz="321469">
              <a:lnSpc>
                <a:spcPct val="150000"/>
              </a:lnSpc>
              <a:spcBef>
                <a:spcPts val="0"/>
              </a:spcBef>
              <a:buNone/>
              <a:defRPr sz="5400">
                <a:solidFill>
                  <a:srgbClr val="000000"/>
                </a:solidFill>
              </a:defRPr>
            </a:pPr>
            <a:endParaRPr dirty="0"/>
          </a:p>
          <a:p>
            <a:pPr marL="0" indent="0" defTabSz="321469">
              <a:lnSpc>
                <a:spcPct val="150000"/>
              </a:lnSpc>
              <a:spcBef>
                <a:spcPts val="0"/>
              </a:spcBef>
              <a:buNone/>
              <a:defRPr sz="5400" i="1">
                <a:solidFill>
                  <a:srgbClr val="000000"/>
                </a:solidFill>
              </a:defRPr>
            </a:pPr>
            <a:r>
              <a:rPr dirty="0"/>
              <a:t>Some venues create a two-tiered commission system, whereby if the caterer brings business to the venue, the commission payable is diminished or even waived. However, realistically most inquiries will come to the venue first, before they come to the operator.</a:t>
            </a: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Offer options:…"/>
          <p:cNvSpPr txBox="1">
            <a:spLocks noGrp="1"/>
          </p:cNvSpPr>
          <p:nvPr>
            <p:ph type="body" idx="1"/>
          </p:nvPr>
        </p:nvSpPr>
        <p:spPr>
          <a:xfrm>
            <a:off x="715259" y="660797"/>
            <a:ext cx="10761483" cy="5536407"/>
          </a:xfrm>
          <a:prstGeom prst="rect">
            <a:avLst/>
          </a:prstGeom>
        </p:spPr>
        <p:txBody>
          <a:bodyPr>
            <a:normAutofit fontScale="55000" lnSpcReduction="20000"/>
          </a:bodyPr>
          <a:lstStyle/>
          <a:p>
            <a:pPr marL="0" indent="0" defTabSz="311825">
              <a:lnSpc>
                <a:spcPct val="150000"/>
              </a:lnSpc>
              <a:spcBef>
                <a:spcPts val="0"/>
              </a:spcBef>
              <a:buNone/>
              <a:defRPr sz="5529">
                <a:solidFill>
                  <a:srgbClr val="000000"/>
                </a:solidFill>
              </a:defRPr>
            </a:pPr>
            <a:r>
              <a:t>Offer options:</a:t>
            </a:r>
          </a:p>
          <a:p>
            <a:pPr marL="0" indent="0" defTabSz="311825">
              <a:lnSpc>
                <a:spcPct val="150000"/>
              </a:lnSpc>
              <a:spcBef>
                <a:spcPts val="0"/>
              </a:spcBef>
              <a:buNone/>
              <a:defRPr sz="5529">
                <a:solidFill>
                  <a:srgbClr val="000000"/>
                </a:solidFill>
              </a:defRPr>
            </a:pPr>
            <a:endParaRPr/>
          </a:p>
          <a:p>
            <a:pPr marL="0" indent="0" defTabSz="311825">
              <a:lnSpc>
                <a:spcPct val="150000"/>
              </a:lnSpc>
              <a:spcBef>
                <a:spcPts val="0"/>
              </a:spcBef>
              <a:buNone/>
              <a:defRPr sz="5529">
                <a:solidFill>
                  <a:srgbClr val="000000"/>
                </a:solidFill>
              </a:defRPr>
            </a:pPr>
            <a:r>
              <a:t>Tiered commissions by sales goal</a:t>
            </a:r>
          </a:p>
          <a:p>
            <a:pPr marL="0" indent="0" defTabSz="311825">
              <a:lnSpc>
                <a:spcPct val="150000"/>
              </a:lnSpc>
              <a:spcBef>
                <a:spcPts val="0"/>
              </a:spcBef>
              <a:buNone/>
              <a:defRPr sz="5529" i="1">
                <a:solidFill>
                  <a:srgbClr val="000000"/>
                </a:solidFill>
              </a:defRPr>
            </a:pPr>
            <a:r>
              <a:t>Tiered commissions are very common in the cultural venue world. The tiers are dependent on the market and venue, but for example a caterer might offer 10% on the first $1M in catering, and 12% on the second $1M.</a:t>
            </a:r>
          </a:p>
          <a:p>
            <a:pPr marL="0" indent="0" defTabSz="311825">
              <a:lnSpc>
                <a:spcPct val="150000"/>
              </a:lnSpc>
              <a:spcBef>
                <a:spcPts val="0"/>
              </a:spcBef>
              <a:buNone/>
              <a:defRPr sz="4365" i="1">
                <a:solidFill>
                  <a:srgbClr val="000000"/>
                </a:solidFill>
              </a:defRPr>
            </a:pPr>
            <a:endParaRPr/>
          </a:p>
          <a:p>
            <a:pPr marL="0" indent="0" defTabSz="311825">
              <a:lnSpc>
                <a:spcPct val="150000"/>
              </a:lnSpc>
              <a:spcBef>
                <a:spcPts val="0"/>
              </a:spcBef>
              <a:buNone/>
              <a:defRPr sz="4074" i="1">
                <a:solidFill>
                  <a:srgbClr val="000000"/>
                </a:solidFill>
              </a:defRPr>
            </a:pPr>
            <a:endParaRP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Offer options:…"/>
          <p:cNvSpPr txBox="1">
            <a:spLocks noGrp="1"/>
          </p:cNvSpPr>
          <p:nvPr>
            <p:ph type="body" idx="1"/>
          </p:nvPr>
        </p:nvSpPr>
        <p:spPr>
          <a:xfrm>
            <a:off x="766558" y="660797"/>
            <a:ext cx="10761484" cy="5536407"/>
          </a:xfrm>
          <a:prstGeom prst="rect">
            <a:avLst/>
          </a:prstGeom>
        </p:spPr>
        <p:txBody>
          <a:bodyPr>
            <a:normAutofit fontScale="70000" lnSpcReduction="20000"/>
          </a:bodyPr>
          <a:lstStyle/>
          <a:p>
            <a:pPr marL="0" indent="0" defTabSz="321469">
              <a:lnSpc>
                <a:spcPct val="150000"/>
              </a:lnSpc>
              <a:spcBef>
                <a:spcPts val="0"/>
              </a:spcBef>
              <a:buNone/>
              <a:defRPr sz="5300">
                <a:solidFill>
                  <a:srgbClr val="000000"/>
                </a:solidFill>
              </a:defRPr>
            </a:pPr>
            <a:r>
              <a:rPr dirty="0"/>
              <a:t>Offer options:</a:t>
            </a:r>
          </a:p>
          <a:p>
            <a:pPr marL="0" indent="0" defTabSz="321469">
              <a:lnSpc>
                <a:spcPct val="150000"/>
              </a:lnSpc>
              <a:spcBef>
                <a:spcPts val="0"/>
              </a:spcBef>
              <a:buNone/>
              <a:defRPr sz="5300">
                <a:solidFill>
                  <a:srgbClr val="000000"/>
                </a:solidFill>
              </a:defRPr>
            </a:pPr>
            <a:endParaRPr dirty="0"/>
          </a:p>
          <a:p>
            <a:pPr marL="0" indent="0" defTabSz="321469">
              <a:lnSpc>
                <a:spcPct val="150000"/>
              </a:lnSpc>
              <a:spcBef>
                <a:spcPts val="0"/>
              </a:spcBef>
              <a:buNone/>
              <a:defRPr sz="5300">
                <a:solidFill>
                  <a:srgbClr val="000000"/>
                </a:solidFill>
              </a:defRPr>
            </a:pPr>
            <a:r>
              <a:rPr dirty="0"/>
              <a:t>Tiered commissions by type of revenue</a:t>
            </a:r>
          </a:p>
          <a:p>
            <a:pPr marL="0" indent="0" defTabSz="321469">
              <a:lnSpc>
                <a:spcPct val="150000"/>
              </a:lnSpc>
              <a:spcBef>
                <a:spcPts val="0"/>
              </a:spcBef>
              <a:buNone/>
              <a:defRPr sz="5300" i="1">
                <a:solidFill>
                  <a:srgbClr val="000000"/>
                </a:solidFill>
              </a:defRPr>
            </a:pPr>
            <a:r>
              <a:rPr dirty="0"/>
              <a:t>Another very common structure – for example a caterer might offer 5% on public foodservice revenue, 10% on catering food and beverage, and 20% on alcohol.</a:t>
            </a:r>
          </a:p>
          <a:p>
            <a:pPr marL="0" indent="0" defTabSz="321469">
              <a:lnSpc>
                <a:spcPct val="150000"/>
              </a:lnSpc>
              <a:spcBef>
                <a:spcPts val="0"/>
              </a:spcBef>
              <a:buNone/>
              <a:defRPr sz="4200" i="1">
                <a:solidFill>
                  <a:srgbClr val="000000"/>
                </a:solidFill>
              </a:defRPr>
            </a:pPr>
            <a:endParaRPr dirty="0"/>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Offer options:…"/>
          <p:cNvSpPr txBox="1">
            <a:spLocks noGrp="1"/>
          </p:cNvSpPr>
          <p:nvPr>
            <p:ph type="body" idx="1"/>
          </p:nvPr>
        </p:nvSpPr>
        <p:spPr>
          <a:xfrm>
            <a:off x="857762" y="553641"/>
            <a:ext cx="10476477" cy="5536407"/>
          </a:xfrm>
          <a:prstGeom prst="rect">
            <a:avLst/>
          </a:prstGeom>
        </p:spPr>
        <p:txBody>
          <a:bodyPr>
            <a:normAutofit fontScale="47500" lnSpcReduction="20000"/>
          </a:bodyPr>
          <a:lstStyle/>
          <a:p>
            <a:pPr marL="0" indent="0" defTabSz="321469">
              <a:lnSpc>
                <a:spcPct val="150000"/>
              </a:lnSpc>
              <a:spcBef>
                <a:spcPts val="0"/>
              </a:spcBef>
              <a:buNone/>
              <a:defRPr sz="5600">
                <a:solidFill>
                  <a:srgbClr val="000000"/>
                </a:solidFill>
              </a:defRPr>
            </a:pPr>
            <a:r>
              <a:t>Offer options:</a:t>
            </a:r>
          </a:p>
          <a:p>
            <a:pPr marL="0" indent="0" defTabSz="321469">
              <a:lnSpc>
                <a:spcPct val="150000"/>
              </a:lnSpc>
              <a:spcBef>
                <a:spcPts val="0"/>
              </a:spcBef>
              <a:buNone/>
              <a:defRPr sz="5600">
                <a:solidFill>
                  <a:srgbClr val="000000"/>
                </a:solidFill>
              </a:defRPr>
            </a:pPr>
            <a:endParaRPr/>
          </a:p>
          <a:p>
            <a:pPr marL="0" indent="0" defTabSz="321469">
              <a:lnSpc>
                <a:spcPct val="150000"/>
              </a:lnSpc>
              <a:spcBef>
                <a:spcPts val="0"/>
              </a:spcBef>
              <a:buNone/>
              <a:defRPr sz="5600">
                <a:solidFill>
                  <a:srgbClr val="000000"/>
                </a:solidFill>
              </a:defRPr>
            </a:pPr>
            <a:r>
              <a:t>Management fee</a:t>
            </a:r>
          </a:p>
          <a:p>
            <a:pPr marL="0" indent="0" defTabSz="321469">
              <a:lnSpc>
                <a:spcPct val="150000"/>
              </a:lnSpc>
              <a:spcBef>
                <a:spcPts val="0"/>
              </a:spcBef>
              <a:buNone/>
              <a:defRPr sz="5600" i="1">
                <a:solidFill>
                  <a:srgbClr val="000000"/>
                </a:solidFill>
              </a:defRPr>
            </a:pPr>
            <a:r>
              <a:t>Some venue contracts are structured with a management fee paid by the venue to the operator, which is often a partial offset to commissions paid from the operator to the venue.  A management fee arrangement can be safer for the operator, but also limits the upside potential. Most cultural venues stay away from management fee contracts.</a:t>
            </a: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Offer options:…"/>
          <p:cNvSpPr txBox="1">
            <a:spLocks noGrp="1"/>
          </p:cNvSpPr>
          <p:nvPr>
            <p:ph type="body" idx="1"/>
          </p:nvPr>
        </p:nvSpPr>
        <p:spPr>
          <a:xfrm>
            <a:off x="1128024" y="660797"/>
            <a:ext cx="9985270" cy="5536407"/>
          </a:xfrm>
          <a:prstGeom prst="rect">
            <a:avLst/>
          </a:prstGeom>
        </p:spPr>
        <p:txBody>
          <a:bodyPr>
            <a:normAutofit fontScale="55000" lnSpcReduction="20000"/>
          </a:bodyPr>
          <a:lstStyle/>
          <a:p>
            <a:pPr marL="0" indent="0" defTabSz="315039">
              <a:lnSpc>
                <a:spcPct val="150000"/>
              </a:lnSpc>
              <a:spcBef>
                <a:spcPts val="0"/>
              </a:spcBef>
              <a:buNone/>
              <a:defRPr sz="4900">
                <a:solidFill>
                  <a:srgbClr val="000000"/>
                </a:solidFill>
              </a:defRPr>
            </a:pPr>
            <a:r>
              <a:t>Offer options:</a:t>
            </a:r>
          </a:p>
          <a:p>
            <a:pPr marL="0" indent="0" defTabSz="315039">
              <a:lnSpc>
                <a:spcPct val="150000"/>
              </a:lnSpc>
              <a:spcBef>
                <a:spcPts val="0"/>
              </a:spcBef>
              <a:buNone/>
              <a:defRPr sz="4900">
                <a:solidFill>
                  <a:srgbClr val="000000"/>
                </a:solidFill>
              </a:defRPr>
            </a:pPr>
            <a:endParaRPr/>
          </a:p>
          <a:p>
            <a:pPr marL="0" indent="0" defTabSz="315039">
              <a:lnSpc>
                <a:spcPct val="150000"/>
              </a:lnSpc>
              <a:spcBef>
                <a:spcPts val="0"/>
              </a:spcBef>
              <a:buNone/>
              <a:defRPr sz="4900">
                <a:solidFill>
                  <a:srgbClr val="000000"/>
                </a:solidFill>
              </a:defRPr>
            </a:pPr>
            <a:r>
              <a:t>Profit &amp; loss split</a:t>
            </a:r>
          </a:p>
          <a:p>
            <a:pPr marL="0" indent="0" defTabSz="315039">
              <a:lnSpc>
                <a:spcPct val="150000"/>
              </a:lnSpc>
              <a:spcBef>
                <a:spcPts val="0"/>
              </a:spcBef>
              <a:buNone/>
              <a:defRPr sz="4900" i="1">
                <a:solidFill>
                  <a:srgbClr val="000000"/>
                </a:solidFill>
              </a:defRPr>
            </a:pPr>
            <a:r>
              <a:t>P&amp;L accounts are seen less often than in the early days of venue catering contracts. The incentive for offering a P&amp;L account is that it aligns the interests of both parties to the contract. However, there are a number of recurring problems with P&amp;L contracts, so we do not usually recommend them to either party.</a:t>
            </a:r>
          </a:p>
          <a:p>
            <a:pPr marL="0" indent="0" defTabSz="315039">
              <a:lnSpc>
                <a:spcPct val="150000"/>
              </a:lnSpc>
              <a:spcBef>
                <a:spcPts val="0"/>
              </a:spcBef>
              <a:buNone/>
              <a:defRPr sz="4116" i="1">
                <a:solidFill>
                  <a:srgbClr val="000000"/>
                </a:solidFill>
              </a:defRPr>
            </a:pPr>
            <a:endParaRP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Offer options:…"/>
          <p:cNvSpPr txBox="1">
            <a:spLocks noGrp="1"/>
          </p:cNvSpPr>
          <p:nvPr>
            <p:ph type="body" idx="1"/>
          </p:nvPr>
        </p:nvSpPr>
        <p:spPr>
          <a:xfrm>
            <a:off x="626302" y="660797"/>
            <a:ext cx="11461314" cy="5536407"/>
          </a:xfrm>
          <a:prstGeom prst="rect">
            <a:avLst/>
          </a:prstGeom>
        </p:spPr>
        <p:txBody>
          <a:bodyPr>
            <a:normAutofit fontScale="77500" lnSpcReduction="20000"/>
          </a:bodyPr>
          <a:lstStyle/>
          <a:p>
            <a:pPr marL="0" indent="0" defTabSz="321469">
              <a:lnSpc>
                <a:spcPct val="150000"/>
              </a:lnSpc>
              <a:spcBef>
                <a:spcPts val="0"/>
              </a:spcBef>
              <a:buNone/>
              <a:defRPr sz="5500">
                <a:solidFill>
                  <a:srgbClr val="000000"/>
                </a:solidFill>
              </a:defRPr>
            </a:pPr>
            <a:r>
              <a:rPr dirty="0"/>
              <a:t>Offer options:</a:t>
            </a:r>
          </a:p>
          <a:p>
            <a:pPr marL="0" indent="0" defTabSz="321469">
              <a:lnSpc>
                <a:spcPct val="150000"/>
              </a:lnSpc>
              <a:spcBef>
                <a:spcPts val="0"/>
              </a:spcBef>
              <a:buNone/>
              <a:defRPr sz="5500">
                <a:solidFill>
                  <a:srgbClr val="000000"/>
                </a:solidFill>
              </a:defRPr>
            </a:pPr>
            <a:r>
              <a:rPr dirty="0"/>
              <a:t>Straight rent</a:t>
            </a:r>
          </a:p>
          <a:p>
            <a:pPr marL="0" indent="0" defTabSz="321469">
              <a:lnSpc>
                <a:spcPct val="150000"/>
              </a:lnSpc>
              <a:spcBef>
                <a:spcPts val="0"/>
              </a:spcBef>
              <a:buNone/>
              <a:defRPr sz="5500" i="1">
                <a:solidFill>
                  <a:srgbClr val="000000"/>
                </a:solidFill>
              </a:defRPr>
            </a:pPr>
            <a:r>
              <a:rPr dirty="0"/>
              <a:t>These are relatively rare in the cultural venue world. The only sector in which straight rent deals are even somewhat common is in commercial venues. </a:t>
            </a:r>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Components of an Effective Venue Proposal/RFP Response"/>
          <p:cNvSpPr txBox="1">
            <a:spLocks noGrp="1"/>
          </p:cNvSpPr>
          <p:nvPr>
            <p:ph type="title"/>
          </p:nvPr>
        </p:nvSpPr>
        <p:spPr>
          <a:xfrm>
            <a:off x="613775" y="2178844"/>
            <a:ext cx="11386159" cy="2500313"/>
          </a:xfrm>
          <a:prstGeom prst="rect">
            <a:avLst/>
          </a:prstGeom>
        </p:spPr>
        <p:txBody>
          <a:bodyPr>
            <a:normAutofit/>
          </a:bodyPr>
          <a:lstStyle>
            <a:lvl1pPr defTabSz="788669">
              <a:defRPr sz="10175"/>
            </a:lvl1pPr>
          </a:lstStyle>
          <a:p>
            <a:r>
              <a:rPr sz="6000" dirty="0"/>
              <a:t>Components of an Effective Venue Proposal/RFP Response</a:t>
            </a: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Most RFP’s will specify what the client wants to see in the response. But if you are ever in a situation where you are doing an informal bid, or if you want to develop a bid template, here is a list of the items that you would typically want to include:"/>
          <p:cNvSpPr txBox="1">
            <a:spLocks noGrp="1"/>
          </p:cNvSpPr>
          <p:nvPr>
            <p:ph type="title"/>
          </p:nvPr>
        </p:nvSpPr>
        <p:spPr>
          <a:xfrm>
            <a:off x="729655" y="2178844"/>
            <a:ext cx="10848628" cy="2500313"/>
          </a:xfrm>
          <a:prstGeom prst="rect">
            <a:avLst/>
          </a:prstGeom>
        </p:spPr>
        <p:txBody>
          <a:bodyPr>
            <a:noAutofit/>
          </a:bodyPr>
          <a:lstStyle>
            <a:lvl1pPr algn="l" defTabSz="642937">
              <a:defRPr sz="6100">
                <a:solidFill>
                  <a:srgbClr val="000000"/>
                </a:solidFill>
              </a:defRPr>
            </a:lvl1pPr>
          </a:lstStyle>
          <a:p>
            <a:r>
              <a:rPr sz="4800" b="0" dirty="0"/>
              <a:t>Most RFP’s will specify what the </a:t>
            </a:r>
            <a:r>
              <a:rPr lang="en-US" sz="4800" b="0" dirty="0"/>
              <a:t>venue</a:t>
            </a:r>
            <a:r>
              <a:rPr sz="4800" b="0" dirty="0"/>
              <a:t> wants to see in the response. But if you are ever in a situation where you are doing an informal bid, or if you want to develop a bid template, here is a list of the items that you would typically want to include:</a:t>
            </a: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Cover Letter…"/>
          <p:cNvSpPr txBox="1">
            <a:spLocks noGrp="1"/>
          </p:cNvSpPr>
          <p:nvPr>
            <p:ph type="body" idx="1"/>
          </p:nvPr>
        </p:nvSpPr>
        <p:spPr>
          <a:xfrm>
            <a:off x="849436" y="272491"/>
            <a:ext cx="10493128" cy="5536407"/>
          </a:xfrm>
          <a:prstGeom prst="rect">
            <a:avLst/>
          </a:prstGeom>
        </p:spPr>
        <p:txBody>
          <a:bodyPr>
            <a:normAutofit fontScale="55000" lnSpcReduction="20000"/>
          </a:bodyPr>
          <a:lstStyle/>
          <a:p>
            <a:pPr marL="0" indent="0" defTabSz="321469">
              <a:lnSpc>
                <a:spcPct val="150000"/>
              </a:lnSpc>
              <a:spcBef>
                <a:spcPts val="0"/>
              </a:spcBef>
              <a:buNone/>
              <a:defRPr sz="4100">
                <a:solidFill>
                  <a:srgbClr val="000000"/>
                </a:solidFill>
              </a:defRPr>
            </a:pPr>
            <a:r>
              <a:rPr dirty="0"/>
              <a:t>Cover Letter</a:t>
            </a:r>
          </a:p>
          <a:p>
            <a:pPr marL="0" indent="0" defTabSz="321469">
              <a:lnSpc>
                <a:spcPct val="150000"/>
              </a:lnSpc>
              <a:spcBef>
                <a:spcPts val="0"/>
              </a:spcBef>
              <a:buNone/>
              <a:defRPr sz="4100" i="1">
                <a:solidFill>
                  <a:srgbClr val="000000"/>
                </a:solidFill>
              </a:defRPr>
            </a:pPr>
            <a:r>
              <a:rPr dirty="0"/>
              <a:t>This should be used for a brief overview of the bidding company, as well as of the relevant staff involved with the bid. It should be no longer than one page.</a:t>
            </a:r>
          </a:p>
          <a:p>
            <a:pPr marL="0" indent="0" defTabSz="321469">
              <a:lnSpc>
                <a:spcPct val="150000"/>
              </a:lnSpc>
              <a:spcBef>
                <a:spcPts val="0"/>
              </a:spcBef>
              <a:buNone/>
              <a:defRPr sz="4100">
                <a:solidFill>
                  <a:srgbClr val="000000"/>
                </a:solidFill>
              </a:defRPr>
            </a:pPr>
            <a:endParaRPr dirty="0"/>
          </a:p>
          <a:p>
            <a:pPr marL="0" indent="0" defTabSz="321469">
              <a:lnSpc>
                <a:spcPct val="150000"/>
              </a:lnSpc>
              <a:spcBef>
                <a:spcPts val="0"/>
              </a:spcBef>
              <a:buNone/>
              <a:defRPr sz="4100">
                <a:solidFill>
                  <a:srgbClr val="000000"/>
                </a:solidFill>
              </a:defRPr>
            </a:pPr>
            <a:r>
              <a:rPr dirty="0"/>
              <a:t>Table of Contents</a:t>
            </a:r>
          </a:p>
          <a:p>
            <a:pPr marL="0" indent="0" defTabSz="321469">
              <a:lnSpc>
                <a:spcPct val="150000"/>
              </a:lnSpc>
              <a:spcBef>
                <a:spcPts val="0"/>
              </a:spcBef>
              <a:buNone/>
              <a:defRPr sz="4100">
                <a:solidFill>
                  <a:srgbClr val="000000"/>
                </a:solidFill>
              </a:defRPr>
            </a:pPr>
            <a:endParaRPr dirty="0"/>
          </a:p>
          <a:p>
            <a:pPr marL="0" indent="0" defTabSz="321469">
              <a:lnSpc>
                <a:spcPct val="150000"/>
              </a:lnSpc>
              <a:spcBef>
                <a:spcPts val="0"/>
              </a:spcBef>
              <a:buNone/>
              <a:defRPr sz="4100">
                <a:solidFill>
                  <a:srgbClr val="000000"/>
                </a:solidFill>
              </a:defRPr>
            </a:pPr>
            <a:r>
              <a:rPr dirty="0"/>
              <a:t>Executive Summary</a:t>
            </a:r>
          </a:p>
          <a:p>
            <a:pPr marL="0" indent="0" defTabSz="321469">
              <a:lnSpc>
                <a:spcPct val="150000"/>
              </a:lnSpc>
              <a:spcBef>
                <a:spcPts val="0"/>
              </a:spcBef>
              <a:buNone/>
              <a:defRPr sz="4100" i="1">
                <a:solidFill>
                  <a:srgbClr val="000000"/>
                </a:solidFill>
              </a:defRPr>
            </a:pPr>
            <a:r>
              <a:rPr dirty="0"/>
              <a:t>The executive summary should contain all of the crucial points in the bid, particularly including any and all specific reasons that the bidder is the most qualified to receive the contract award. The length of the summary should be proportional to the length of the overall proposal, but a maximum of three pages is recommended.</a:t>
            </a:r>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Corporate Structure and Organization…"/>
          <p:cNvSpPr txBox="1">
            <a:spLocks noGrp="1"/>
          </p:cNvSpPr>
          <p:nvPr>
            <p:ph type="body" idx="1"/>
          </p:nvPr>
        </p:nvSpPr>
        <p:spPr>
          <a:xfrm>
            <a:off x="888008" y="660797"/>
            <a:ext cx="10541795" cy="5536407"/>
          </a:xfrm>
          <a:prstGeom prst="rect">
            <a:avLst/>
          </a:prstGeom>
        </p:spPr>
        <p:txBody>
          <a:bodyPr>
            <a:normAutofit fontScale="47500" lnSpcReduction="20000"/>
          </a:bodyPr>
          <a:lstStyle/>
          <a:p>
            <a:pPr marL="0" indent="0" defTabSz="305395">
              <a:lnSpc>
                <a:spcPct val="150000"/>
              </a:lnSpc>
              <a:spcBef>
                <a:spcPts val="0"/>
              </a:spcBef>
              <a:buNone/>
              <a:defRPr sz="3705">
                <a:solidFill>
                  <a:srgbClr val="000000"/>
                </a:solidFill>
              </a:defRPr>
            </a:pPr>
            <a:r>
              <a:t>Corporate Structure and Organization</a:t>
            </a:r>
          </a:p>
          <a:p>
            <a:pPr marL="0" indent="0" defTabSz="305395">
              <a:lnSpc>
                <a:spcPct val="150000"/>
              </a:lnSpc>
              <a:spcBef>
                <a:spcPts val="0"/>
              </a:spcBef>
              <a:buNone/>
              <a:defRPr sz="3705" i="1">
                <a:solidFill>
                  <a:srgbClr val="000000"/>
                </a:solidFill>
              </a:defRPr>
            </a:pPr>
            <a:r>
              <a:t>An explanation of the way the company is organized, with particular emphasis on the capabilities of the company to undertake this project without overtaxing its existing business. No matter the size of the venue or the company, the decision makers will be concerned that the company not be overwhelmed by the contract.</a:t>
            </a:r>
          </a:p>
          <a:p>
            <a:pPr marL="0" indent="0" defTabSz="305395">
              <a:lnSpc>
                <a:spcPct val="150000"/>
              </a:lnSpc>
              <a:spcBef>
                <a:spcPts val="0"/>
              </a:spcBef>
              <a:buNone/>
              <a:defRPr sz="3705" i="1">
                <a:solidFill>
                  <a:srgbClr val="000000"/>
                </a:solidFill>
              </a:defRPr>
            </a:pPr>
            <a:endParaRPr/>
          </a:p>
          <a:p>
            <a:pPr marL="0" indent="0" defTabSz="305395">
              <a:lnSpc>
                <a:spcPct val="150000"/>
              </a:lnSpc>
              <a:spcBef>
                <a:spcPts val="0"/>
              </a:spcBef>
              <a:buNone/>
              <a:defRPr sz="3705">
                <a:solidFill>
                  <a:srgbClr val="000000"/>
                </a:solidFill>
              </a:defRPr>
            </a:pPr>
            <a:r>
              <a:t>Mission Statement</a:t>
            </a:r>
          </a:p>
          <a:p>
            <a:pPr marL="0" indent="0" defTabSz="305395">
              <a:lnSpc>
                <a:spcPct val="150000"/>
              </a:lnSpc>
              <a:spcBef>
                <a:spcPts val="0"/>
              </a:spcBef>
              <a:buNone/>
              <a:defRPr sz="3705" i="1">
                <a:solidFill>
                  <a:srgbClr val="000000"/>
                </a:solidFill>
              </a:defRPr>
            </a:pPr>
            <a:r>
              <a:t>If you have one that you are proud of, include it.</a:t>
            </a:r>
          </a:p>
          <a:p>
            <a:pPr marL="0" indent="0" defTabSz="305395">
              <a:lnSpc>
                <a:spcPct val="150000"/>
              </a:lnSpc>
              <a:spcBef>
                <a:spcPts val="0"/>
              </a:spcBef>
              <a:buNone/>
              <a:defRPr sz="3705" i="1">
                <a:solidFill>
                  <a:srgbClr val="000000"/>
                </a:solidFill>
              </a:defRPr>
            </a:pPr>
            <a:endParaRPr/>
          </a:p>
          <a:p>
            <a:pPr marL="0" indent="0" defTabSz="305395">
              <a:lnSpc>
                <a:spcPct val="150000"/>
              </a:lnSpc>
              <a:spcBef>
                <a:spcPts val="0"/>
              </a:spcBef>
              <a:buNone/>
              <a:defRPr sz="3705">
                <a:solidFill>
                  <a:srgbClr val="000000"/>
                </a:solidFill>
              </a:defRPr>
            </a:pPr>
            <a:r>
              <a:t>History of the Company &amp; Relevant Experience</a:t>
            </a:r>
          </a:p>
          <a:p>
            <a:pPr marL="0" indent="0" defTabSz="305395">
              <a:lnSpc>
                <a:spcPct val="150000"/>
              </a:lnSpc>
              <a:spcBef>
                <a:spcPts val="0"/>
              </a:spcBef>
              <a:buNone/>
              <a:defRPr sz="3705" i="1">
                <a:solidFill>
                  <a:srgbClr val="000000"/>
                </a:solidFill>
              </a:defRPr>
            </a:pPr>
            <a:r>
              <a:t>Continuity, diversity, and service to the community in which the venue is located are important points to be mentioned in this section. In the experience section, the closest similar venues that can be provided to make a strong case for the contract should be included, with specific references.</a:t>
            </a: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 name="Other Factors…"/>
          <p:cNvSpPr txBox="1">
            <a:spLocks noGrp="1"/>
          </p:cNvSpPr>
          <p:nvPr>
            <p:ph type="body" idx="1"/>
          </p:nvPr>
        </p:nvSpPr>
        <p:spPr>
          <a:xfrm>
            <a:off x="813842" y="660797"/>
            <a:ext cx="10630546" cy="5536407"/>
          </a:xfrm>
          <a:prstGeom prst="rect">
            <a:avLst/>
          </a:prstGeom>
        </p:spPr>
        <p:txBody>
          <a:bodyPr>
            <a:normAutofit fontScale="47500" lnSpcReduction="20000"/>
          </a:bodyPr>
          <a:lstStyle/>
          <a:p>
            <a:pPr marL="0" indent="0" defTabSz="315039">
              <a:lnSpc>
                <a:spcPct val="150000"/>
              </a:lnSpc>
              <a:spcBef>
                <a:spcPts val="0"/>
              </a:spcBef>
              <a:buNone/>
              <a:defRPr sz="4704">
                <a:solidFill>
                  <a:srgbClr val="000000"/>
                </a:solidFill>
              </a:defRPr>
            </a:pPr>
            <a:r>
              <a:t>Other Factors</a:t>
            </a:r>
          </a:p>
          <a:p>
            <a:pPr marL="0" indent="0" defTabSz="315039">
              <a:lnSpc>
                <a:spcPct val="150000"/>
              </a:lnSpc>
              <a:spcBef>
                <a:spcPts val="0"/>
              </a:spcBef>
              <a:buNone/>
              <a:defRPr sz="4704" i="1">
                <a:solidFill>
                  <a:srgbClr val="000000"/>
                </a:solidFill>
              </a:defRPr>
            </a:pPr>
            <a:r>
              <a:t>If the company is a certified woman owned or minority owned business, state that in this section, particularly in a proposal for a publicly funded institution. A close-by office/commissary location, and any other particular resources in production or technology will help make a stronger case.</a:t>
            </a:r>
          </a:p>
          <a:p>
            <a:pPr marL="0" indent="0" defTabSz="315039">
              <a:lnSpc>
                <a:spcPct val="150000"/>
              </a:lnSpc>
              <a:spcBef>
                <a:spcPts val="0"/>
              </a:spcBef>
              <a:buNone/>
              <a:defRPr sz="4704">
                <a:solidFill>
                  <a:srgbClr val="000000"/>
                </a:solidFill>
              </a:defRPr>
            </a:pPr>
            <a:endParaRPr/>
          </a:p>
          <a:p>
            <a:pPr marL="0" indent="0" defTabSz="315039">
              <a:lnSpc>
                <a:spcPct val="150000"/>
              </a:lnSpc>
              <a:spcBef>
                <a:spcPts val="0"/>
              </a:spcBef>
              <a:buNone/>
              <a:defRPr sz="4704">
                <a:solidFill>
                  <a:srgbClr val="000000"/>
                </a:solidFill>
              </a:defRPr>
            </a:pPr>
            <a:r>
              <a:t>Types of Services Offered</a:t>
            </a:r>
          </a:p>
          <a:p>
            <a:pPr marL="0" indent="0" defTabSz="315039">
              <a:lnSpc>
                <a:spcPct val="150000"/>
              </a:lnSpc>
              <a:spcBef>
                <a:spcPts val="0"/>
              </a:spcBef>
              <a:buNone/>
              <a:defRPr sz="4704" i="1">
                <a:solidFill>
                  <a:srgbClr val="000000"/>
                </a:solidFill>
              </a:defRPr>
            </a:pPr>
            <a:r>
              <a:t>Match the services offered to the requirements of the contract, with as few twists and turns as possible. This section should go into as much detail as necessary to make a strong case.</a:t>
            </a:r>
          </a:p>
        </p:txBody>
      </p:sp>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Guest Feedback Systems…"/>
          <p:cNvSpPr txBox="1">
            <a:spLocks noGrp="1"/>
          </p:cNvSpPr>
          <p:nvPr>
            <p:ph type="body" idx="1"/>
          </p:nvPr>
        </p:nvSpPr>
        <p:spPr>
          <a:xfrm>
            <a:off x="779562" y="660797"/>
            <a:ext cx="10577811" cy="5536407"/>
          </a:xfrm>
          <a:prstGeom prst="rect">
            <a:avLst/>
          </a:prstGeom>
        </p:spPr>
        <p:txBody>
          <a:bodyPr>
            <a:normAutofit fontScale="47500" lnSpcReduction="20000"/>
          </a:bodyPr>
          <a:lstStyle/>
          <a:p>
            <a:pPr marL="0" indent="0" defTabSz="302181">
              <a:lnSpc>
                <a:spcPct val="150000"/>
              </a:lnSpc>
              <a:spcBef>
                <a:spcPts val="0"/>
              </a:spcBef>
              <a:buNone/>
              <a:defRPr sz="4418">
                <a:solidFill>
                  <a:srgbClr val="000000"/>
                </a:solidFill>
              </a:defRPr>
            </a:pPr>
            <a:r>
              <a:t>Guest Feedback Systems</a:t>
            </a:r>
          </a:p>
          <a:p>
            <a:pPr marL="0" indent="0" defTabSz="302181">
              <a:lnSpc>
                <a:spcPct val="150000"/>
              </a:lnSpc>
              <a:spcBef>
                <a:spcPts val="0"/>
              </a:spcBef>
              <a:buNone/>
              <a:defRPr sz="4418" i="1">
                <a:solidFill>
                  <a:srgbClr val="000000"/>
                </a:solidFill>
              </a:defRPr>
            </a:pPr>
            <a:r>
              <a:t>Most RFP’s for public foodservice will request a description for how the operator will solicit and act on feedback from guests, customers, and event attendees. </a:t>
            </a:r>
          </a:p>
          <a:p>
            <a:pPr marL="0" indent="0" defTabSz="302181">
              <a:lnSpc>
                <a:spcPct val="150000"/>
              </a:lnSpc>
              <a:spcBef>
                <a:spcPts val="0"/>
              </a:spcBef>
              <a:buNone/>
              <a:defRPr sz="4418" i="1">
                <a:solidFill>
                  <a:srgbClr val="000000"/>
                </a:solidFill>
              </a:defRPr>
            </a:pPr>
            <a:endParaRPr/>
          </a:p>
          <a:p>
            <a:pPr marL="0" indent="0" defTabSz="302181">
              <a:lnSpc>
                <a:spcPct val="150000"/>
              </a:lnSpc>
              <a:spcBef>
                <a:spcPts val="0"/>
              </a:spcBef>
              <a:buNone/>
              <a:defRPr sz="4418">
                <a:solidFill>
                  <a:srgbClr val="000000"/>
                </a:solidFill>
              </a:defRPr>
            </a:pPr>
            <a:r>
              <a:t>Specific Variances to Requested Proposal Terms</a:t>
            </a:r>
          </a:p>
          <a:p>
            <a:pPr marL="0" indent="0" defTabSz="302181">
              <a:lnSpc>
                <a:spcPct val="150000"/>
              </a:lnSpc>
              <a:spcBef>
                <a:spcPts val="0"/>
              </a:spcBef>
              <a:buNone/>
              <a:defRPr sz="4418" i="1">
                <a:solidFill>
                  <a:srgbClr val="000000"/>
                </a:solidFill>
              </a:defRPr>
            </a:pPr>
            <a:r>
              <a:t>Some contracts are put out for bid with the expectation that the RFP will be followed to the letter – for example a high profile destination venue with a long track record of success as an event venue. Under other circumstances, for example a new venue without the factors that practically guarantee success, the owner may be expecting some back and forth negotiation on the terms of the contract. Any variances should be explained in this section.</a:t>
            </a:r>
          </a:p>
        </p:txBody>
      </p:sp>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Menus &amp; Pricing for External Customers - Catering…"/>
          <p:cNvSpPr txBox="1">
            <a:spLocks noGrp="1"/>
          </p:cNvSpPr>
          <p:nvPr>
            <p:ph type="body" idx="1"/>
          </p:nvPr>
        </p:nvSpPr>
        <p:spPr>
          <a:xfrm>
            <a:off x="837952" y="660797"/>
            <a:ext cx="10593736" cy="5536407"/>
          </a:xfrm>
          <a:prstGeom prst="rect">
            <a:avLst/>
          </a:prstGeom>
        </p:spPr>
        <p:txBody>
          <a:bodyPr>
            <a:normAutofit fontScale="55000" lnSpcReduction="20000"/>
          </a:bodyPr>
          <a:lstStyle/>
          <a:p>
            <a:pPr marL="0" indent="0" defTabSz="318254">
              <a:lnSpc>
                <a:spcPct val="150000"/>
              </a:lnSpc>
              <a:spcBef>
                <a:spcPts val="0"/>
              </a:spcBef>
              <a:buNone/>
              <a:defRPr sz="4059">
                <a:solidFill>
                  <a:srgbClr val="000000"/>
                </a:solidFill>
              </a:defRPr>
            </a:pPr>
            <a:r>
              <a:t>Menus &amp; Pricing for External Customers - Catering</a:t>
            </a:r>
          </a:p>
          <a:p>
            <a:pPr marL="0" indent="0" defTabSz="318254">
              <a:lnSpc>
                <a:spcPct val="150000"/>
              </a:lnSpc>
              <a:spcBef>
                <a:spcPts val="0"/>
              </a:spcBef>
              <a:buNone/>
              <a:defRPr sz="4059" i="1">
                <a:solidFill>
                  <a:srgbClr val="000000"/>
                </a:solidFill>
              </a:defRPr>
            </a:pPr>
            <a:r>
              <a:t>Provide a broad representative sample of menus by category. Include both price ranges and some specific benchmark prices for all types of services offered in this section. Some contracts will mandate market pricing, but most will not.</a:t>
            </a:r>
          </a:p>
          <a:p>
            <a:pPr marL="0" indent="0" defTabSz="318254">
              <a:lnSpc>
                <a:spcPct val="150000"/>
              </a:lnSpc>
              <a:spcBef>
                <a:spcPts val="0"/>
              </a:spcBef>
              <a:buNone/>
              <a:defRPr sz="4059">
                <a:solidFill>
                  <a:srgbClr val="000000"/>
                </a:solidFill>
              </a:defRPr>
            </a:pPr>
            <a:endParaRPr/>
          </a:p>
          <a:p>
            <a:pPr marL="0" indent="0" defTabSz="318254">
              <a:lnSpc>
                <a:spcPct val="150000"/>
              </a:lnSpc>
              <a:spcBef>
                <a:spcPts val="0"/>
              </a:spcBef>
              <a:buNone/>
              <a:defRPr sz="4059">
                <a:solidFill>
                  <a:srgbClr val="000000"/>
                </a:solidFill>
              </a:defRPr>
            </a:pPr>
            <a:r>
              <a:t>Menus &amp; Pricing for Internal Events – Catering</a:t>
            </a:r>
          </a:p>
          <a:p>
            <a:pPr marL="0" indent="0" defTabSz="318254">
              <a:lnSpc>
                <a:spcPct val="150000"/>
              </a:lnSpc>
              <a:spcBef>
                <a:spcPts val="0"/>
              </a:spcBef>
              <a:buNone/>
              <a:defRPr sz="4059" i="1">
                <a:solidFill>
                  <a:srgbClr val="000000"/>
                </a:solidFill>
              </a:defRPr>
            </a:pPr>
            <a:r>
              <a:t>Internal events pricing can either be menu specific, or represent a discount from retail prices. Some contracts will be very specific in this area, others will be purposefully ambiguous: but without question this can become a sore point in the relationship between the venue and the caterer if not handled correctly.</a:t>
            </a:r>
          </a:p>
          <a:p>
            <a:pPr marL="0" indent="0" defTabSz="318254">
              <a:lnSpc>
                <a:spcPct val="150000"/>
              </a:lnSpc>
              <a:spcBef>
                <a:spcPts val="0"/>
              </a:spcBef>
              <a:buNone/>
              <a:defRPr sz="2772">
                <a:solidFill>
                  <a:srgbClr val="000000"/>
                </a:solidFill>
              </a:defRPr>
            </a:pPr>
            <a:endParaRPr/>
          </a:p>
        </p:txBody>
      </p:sp>
    </p:spTree>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Menu Graphics and Concepts…"/>
          <p:cNvSpPr txBox="1">
            <a:spLocks noGrp="1"/>
          </p:cNvSpPr>
          <p:nvPr>
            <p:ph type="body" idx="1"/>
          </p:nvPr>
        </p:nvSpPr>
        <p:spPr>
          <a:xfrm>
            <a:off x="794766" y="347288"/>
            <a:ext cx="10602467" cy="5536407"/>
          </a:xfrm>
          <a:prstGeom prst="rect">
            <a:avLst/>
          </a:prstGeom>
        </p:spPr>
        <p:txBody>
          <a:bodyPr>
            <a:normAutofit fontScale="55000" lnSpcReduction="20000"/>
          </a:bodyPr>
          <a:lstStyle/>
          <a:p>
            <a:pPr marL="0" indent="0" defTabSz="321469">
              <a:lnSpc>
                <a:spcPct val="150000"/>
              </a:lnSpc>
              <a:spcBef>
                <a:spcPts val="0"/>
              </a:spcBef>
              <a:buNone/>
              <a:defRPr sz="4100">
                <a:solidFill>
                  <a:srgbClr val="000000"/>
                </a:solidFill>
              </a:defRPr>
            </a:pPr>
            <a:r>
              <a:rPr dirty="0"/>
              <a:t>Menu Graphics and Concepts</a:t>
            </a:r>
          </a:p>
          <a:p>
            <a:pPr marL="0" indent="0" defTabSz="321469">
              <a:lnSpc>
                <a:spcPct val="150000"/>
              </a:lnSpc>
              <a:spcBef>
                <a:spcPts val="0"/>
              </a:spcBef>
              <a:buNone/>
              <a:defRPr sz="4100" i="1">
                <a:solidFill>
                  <a:srgbClr val="000000"/>
                </a:solidFill>
              </a:defRPr>
            </a:pPr>
            <a:r>
              <a:rPr dirty="0"/>
              <a:t>For full service catering, include a complete proposal package with as much professional looking content and finish as possible. For delivery and setup catering services (which will be the format for much of the internal catering requirements) include printed menus. For public foodservice, offer a rendering of what the café or cart or restaurant menu would look like when complete.</a:t>
            </a:r>
          </a:p>
          <a:p>
            <a:pPr marL="0" indent="0" defTabSz="321469">
              <a:lnSpc>
                <a:spcPct val="150000"/>
              </a:lnSpc>
              <a:spcBef>
                <a:spcPts val="0"/>
              </a:spcBef>
              <a:buNone/>
              <a:defRPr sz="4100">
                <a:solidFill>
                  <a:srgbClr val="000000"/>
                </a:solidFill>
              </a:defRPr>
            </a:pPr>
            <a:endParaRPr dirty="0"/>
          </a:p>
          <a:p>
            <a:pPr marL="0" indent="0" defTabSz="321469">
              <a:lnSpc>
                <a:spcPct val="150000"/>
              </a:lnSpc>
              <a:spcBef>
                <a:spcPts val="0"/>
              </a:spcBef>
              <a:buNone/>
              <a:defRPr sz="4100">
                <a:solidFill>
                  <a:srgbClr val="000000"/>
                </a:solidFill>
              </a:defRPr>
            </a:pPr>
            <a:r>
              <a:rPr dirty="0"/>
              <a:t>Menus &amp; Pricing – Public Foodservice</a:t>
            </a:r>
          </a:p>
          <a:p>
            <a:pPr marL="0" indent="0" defTabSz="321469">
              <a:lnSpc>
                <a:spcPct val="150000"/>
              </a:lnSpc>
              <a:spcBef>
                <a:spcPts val="0"/>
              </a:spcBef>
              <a:buNone/>
              <a:defRPr sz="4100" i="1">
                <a:solidFill>
                  <a:srgbClr val="000000"/>
                </a:solidFill>
              </a:defRPr>
            </a:pPr>
            <a:r>
              <a:rPr dirty="0"/>
              <a:t>Typically, it is recommended to provide complete menus for all public foodservice, including seasonal menu cycles if appropriate. House and regional specialties are appropriate, as well as specialized offerings such as vegetarian items.</a:t>
            </a:r>
          </a:p>
        </p:txBody>
      </p:sp>
    </p:spTree>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Management Structure - Organization Chart…"/>
          <p:cNvSpPr txBox="1">
            <a:spLocks noGrp="1"/>
          </p:cNvSpPr>
          <p:nvPr>
            <p:ph type="body" idx="1"/>
          </p:nvPr>
        </p:nvSpPr>
        <p:spPr>
          <a:xfrm>
            <a:off x="632371" y="660797"/>
            <a:ext cx="10927259" cy="5536407"/>
          </a:xfrm>
          <a:prstGeom prst="rect">
            <a:avLst/>
          </a:prstGeom>
        </p:spPr>
        <p:txBody>
          <a:bodyPr>
            <a:normAutofit fontScale="55000" lnSpcReduction="20000"/>
          </a:bodyPr>
          <a:lstStyle/>
          <a:p>
            <a:pPr marL="0" indent="0" defTabSz="273248">
              <a:lnSpc>
                <a:spcPct val="150000"/>
              </a:lnSpc>
              <a:spcBef>
                <a:spcPts val="0"/>
              </a:spcBef>
              <a:buNone/>
              <a:defRPr sz="3315">
                <a:solidFill>
                  <a:srgbClr val="000000"/>
                </a:solidFill>
              </a:defRPr>
            </a:pPr>
            <a:r>
              <a:t>Management Structure - Organization Chart</a:t>
            </a:r>
          </a:p>
          <a:p>
            <a:pPr marL="0" indent="0" defTabSz="273248">
              <a:lnSpc>
                <a:spcPct val="150000"/>
              </a:lnSpc>
              <a:spcBef>
                <a:spcPts val="0"/>
              </a:spcBef>
              <a:buNone/>
              <a:defRPr sz="3315" i="1">
                <a:solidFill>
                  <a:srgbClr val="000000"/>
                </a:solidFill>
              </a:defRPr>
            </a:pPr>
            <a:r>
              <a:t>This information will typically be specified in the RFP, sometimes with a particular level of management presence required. Show by the organization chart how the unit level management fits into the corporate structure, and how corporate management will oversee the unit level. Large contract companies typically will state the frequency of visits by corporate level management.</a:t>
            </a:r>
          </a:p>
          <a:p>
            <a:pPr marL="0" indent="0" defTabSz="273248">
              <a:lnSpc>
                <a:spcPct val="150000"/>
              </a:lnSpc>
              <a:spcBef>
                <a:spcPts val="0"/>
              </a:spcBef>
              <a:buNone/>
              <a:defRPr sz="3315" i="1">
                <a:solidFill>
                  <a:srgbClr val="000000"/>
                </a:solidFill>
              </a:defRPr>
            </a:pPr>
            <a:r>
              <a:t> </a:t>
            </a:r>
          </a:p>
          <a:p>
            <a:pPr marL="0" indent="0" defTabSz="273248">
              <a:lnSpc>
                <a:spcPct val="150000"/>
              </a:lnSpc>
              <a:spcBef>
                <a:spcPts val="0"/>
              </a:spcBef>
              <a:buNone/>
              <a:defRPr sz="3315">
                <a:solidFill>
                  <a:srgbClr val="000000"/>
                </a:solidFill>
              </a:defRPr>
            </a:pPr>
            <a:r>
              <a:t>Resumes or CVs of Senior Staff</a:t>
            </a:r>
          </a:p>
          <a:p>
            <a:pPr marL="0" indent="0" defTabSz="273248">
              <a:lnSpc>
                <a:spcPct val="150000"/>
              </a:lnSpc>
              <a:spcBef>
                <a:spcPts val="0"/>
              </a:spcBef>
              <a:buNone/>
              <a:defRPr sz="3315" i="1">
                <a:solidFill>
                  <a:srgbClr val="000000"/>
                </a:solidFill>
              </a:defRPr>
            </a:pPr>
            <a:r>
              <a:t>Often the institution will require approval of senior managers at unit level.</a:t>
            </a:r>
            <a:endParaRPr i="0"/>
          </a:p>
          <a:p>
            <a:pPr marL="0" indent="0" defTabSz="273248">
              <a:lnSpc>
                <a:spcPct val="150000"/>
              </a:lnSpc>
              <a:spcBef>
                <a:spcPts val="0"/>
              </a:spcBef>
              <a:buNone/>
              <a:defRPr sz="3315">
                <a:solidFill>
                  <a:srgbClr val="000000"/>
                </a:solidFill>
              </a:defRPr>
            </a:pPr>
            <a:endParaRPr i="0"/>
          </a:p>
          <a:p>
            <a:pPr marL="0" indent="0" defTabSz="273248">
              <a:lnSpc>
                <a:spcPct val="150000"/>
              </a:lnSpc>
              <a:spcBef>
                <a:spcPts val="0"/>
              </a:spcBef>
              <a:buNone/>
              <a:defRPr sz="3315">
                <a:solidFill>
                  <a:srgbClr val="000000"/>
                </a:solidFill>
              </a:defRPr>
            </a:pPr>
            <a:r>
              <a:t>Staffing Requirements, Pay Structures and Salaries</a:t>
            </a:r>
          </a:p>
          <a:p>
            <a:pPr marL="0" indent="0" defTabSz="273248">
              <a:lnSpc>
                <a:spcPct val="150000"/>
              </a:lnSpc>
              <a:spcBef>
                <a:spcPts val="0"/>
              </a:spcBef>
              <a:buNone/>
              <a:defRPr sz="3315" i="1">
                <a:solidFill>
                  <a:srgbClr val="000000"/>
                </a:solidFill>
              </a:defRPr>
            </a:pPr>
            <a:r>
              <a:t>Provide a theoretical schedule for public foodservice and production, and an explanation of staffing levels for full service catering. Include a disclaimer that states that actual staffing levels will depend on the level of business and hours of operation agreed to. Provide pay rate ranges for hourly staff. If the contract is P&amp;L based, the pay rates for salaried staff should be included as well.</a:t>
            </a:r>
          </a:p>
        </p:txBody>
      </p:sp>
    </p:spTree>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Quality Control Systems - Sanitation and Safety Practices…"/>
          <p:cNvSpPr txBox="1">
            <a:spLocks noGrp="1"/>
          </p:cNvSpPr>
          <p:nvPr>
            <p:ph type="body" idx="1"/>
          </p:nvPr>
        </p:nvSpPr>
        <p:spPr>
          <a:xfrm>
            <a:off x="688132" y="660797"/>
            <a:ext cx="10893426" cy="5536407"/>
          </a:xfrm>
          <a:prstGeom prst="rect">
            <a:avLst/>
          </a:prstGeom>
        </p:spPr>
        <p:txBody>
          <a:bodyPr>
            <a:normAutofit fontScale="62500" lnSpcReduction="20000"/>
          </a:bodyPr>
          <a:lstStyle/>
          <a:p>
            <a:pPr marL="0" indent="0" defTabSz="321469">
              <a:lnSpc>
                <a:spcPct val="150000"/>
              </a:lnSpc>
              <a:spcBef>
                <a:spcPts val="0"/>
              </a:spcBef>
              <a:buNone/>
              <a:defRPr sz="3800">
                <a:solidFill>
                  <a:srgbClr val="000000"/>
                </a:solidFill>
              </a:defRPr>
            </a:pPr>
            <a:r>
              <a:t>Quality Control Systems - Sanitation and Safety Practices</a:t>
            </a:r>
          </a:p>
          <a:p>
            <a:pPr marL="0" indent="0" defTabSz="321469">
              <a:lnSpc>
                <a:spcPct val="150000"/>
              </a:lnSpc>
              <a:spcBef>
                <a:spcPts val="0"/>
              </a:spcBef>
              <a:buNone/>
              <a:defRPr sz="3800">
                <a:solidFill>
                  <a:srgbClr val="000000"/>
                </a:solidFill>
              </a:defRPr>
            </a:pPr>
            <a:endParaRPr/>
          </a:p>
          <a:p>
            <a:pPr marL="0" indent="0" defTabSz="321469">
              <a:lnSpc>
                <a:spcPct val="150000"/>
              </a:lnSpc>
              <a:spcBef>
                <a:spcPts val="0"/>
              </a:spcBef>
              <a:buNone/>
              <a:defRPr sz="3800" i="1">
                <a:solidFill>
                  <a:srgbClr val="000000"/>
                </a:solidFill>
              </a:defRPr>
            </a:pPr>
            <a:r>
              <a:t>Offering a well constructed quality control, sanitation (HACCP or ServSafe) and safety plan is one way for a small company to appear highly professional. An example of quality control might be for one out of every x number of prepared items to be chosen randomly and be reverse engineered to be sure that the item has been prepared to specification. For sanitation and safety, offer to provide a step above whatever the local certification mandates are – such as hiring a sanitation consultant for regular visits,  or providing bartenders with TIPS or Serv-Safe training.</a:t>
            </a:r>
          </a:p>
        </p:txBody>
      </p:sp>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 name="Training Systems…"/>
          <p:cNvSpPr txBox="1">
            <a:spLocks noGrp="1"/>
          </p:cNvSpPr>
          <p:nvPr>
            <p:ph type="body" idx="1"/>
          </p:nvPr>
        </p:nvSpPr>
        <p:spPr>
          <a:xfrm>
            <a:off x="438412" y="347647"/>
            <a:ext cx="10930718" cy="5536407"/>
          </a:xfrm>
          <a:prstGeom prst="rect">
            <a:avLst/>
          </a:prstGeom>
        </p:spPr>
        <p:txBody>
          <a:bodyPr>
            <a:normAutofit fontScale="62500" lnSpcReduction="20000"/>
          </a:bodyPr>
          <a:lstStyle/>
          <a:p>
            <a:pPr marL="0" indent="0" defTabSz="321469">
              <a:lnSpc>
                <a:spcPct val="150000"/>
              </a:lnSpc>
              <a:spcBef>
                <a:spcPts val="0"/>
              </a:spcBef>
              <a:buNone/>
              <a:defRPr sz="3600">
                <a:solidFill>
                  <a:srgbClr val="000000"/>
                </a:solidFill>
              </a:defRPr>
            </a:pPr>
            <a:r>
              <a:rPr dirty="0"/>
              <a:t>Training Systems</a:t>
            </a:r>
          </a:p>
          <a:p>
            <a:pPr marL="0" indent="0" defTabSz="321469">
              <a:lnSpc>
                <a:spcPct val="150000"/>
              </a:lnSpc>
              <a:spcBef>
                <a:spcPts val="0"/>
              </a:spcBef>
              <a:buNone/>
              <a:defRPr sz="3600" i="1">
                <a:solidFill>
                  <a:srgbClr val="000000"/>
                </a:solidFill>
              </a:defRPr>
            </a:pPr>
            <a:r>
              <a:rPr dirty="0"/>
              <a:t>This is an area in which the larger companies tend to have a structural advantage, because they have very evolved training programs for hourly staff. Smaller companies can and should consider using this as a reason to develop or refine their training systems.</a:t>
            </a:r>
          </a:p>
          <a:p>
            <a:pPr marL="0" indent="0" defTabSz="321469">
              <a:lnSpc>
                <a:spcPct val="150000"/>
              </a:lnSpc>
              <a:spcBef>
                <a:spcPts val="0"/>
              </a:spcBef>
              <a:buNone/>
              <a:defRPr sz="3600">
                <a:solidFill>
                  <a:srgbClr val="000000"/>
                </a:solidFill>
              </a:defRPr>
            </a:pPr>
            <a:endParaRPr dirty="0"/>
          </a:p>
          <a:p>
            <a:pPr marL="0" indent="0" defTabSz="321469">
              <a:lnSpc>
                <a:spcPct val="150000"/>
              </a:lnSpc>
              <a:spcBef>
                <a:spcPts val="0"/>
              </a:spcBef>
              <a:buNone/>
              <a:defRPr sz="3600">
                <a:solidFill>
                  <a:srgbClr val="000000"/>
                </a:solidFill>
              </a:defRPr>
            </a:pPr>
            <a:r>
              <a:rPr dirty="0"/>
              <a:t>Marketing Strategies</a:t>
            </a:r>
          </a:p>
          <a:p>
            <a:pPr marL="0" indent="0" defTabSz="321469">
              <a:lnSpc>
                <a:spcPct val="150000"/>
              </a:lnSpc>
              <a:spcBef>
                <a:spcPts val="0"/>
              </a:spcBef>
              <a:buNone/>
              <a:defRPr sz="3600" i="1">
                <a:solidFill>
                  <a:srgbClr val="000000"/>
                </a:solidFill>
              </a:defRPr>
            </a:pPr>
            <a:r>
              <a:rPr dirty="0"/>
              <a:t>The importance of a marketing strategy depends on the type of venue and its position in the marketplace. Destination venues, particularly high profile destinations, may not require as much focus on marketing as commercial event sites or low profile cultural venues. The plan should be tailored to the venue to the greatest degree possible.</a:t>
            </a:r>
          </a:p>
        </p:txBody>
      </p:sp>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Financial Offers – Estimated Revenue &amp; Return to Venue…"/>
          <p:cNvSpPr txBox="1">
            <a:spLocks noGrp="1"/>
          </p:cNvSpPr>
          <p:nvPr>
            <p:ph type="body" idx="1"/>
          </p:nvPr>
        </p:nvSpPr>
        <p:spPr>
          <a:xfrm>
            <a:off x="890785" y="355997"/>
            <a:ext cx="10410429" cy="5536407"/>
          </a:xfrm>
          <a:prstGeom prst="rect">
            <a:avLst/>
          </a:prstGeom>
        </p:spPr>
        <p:txBody>
          <a:bodyPr>
            <a:normAutofit fontScale="92500" lnSpcReduction="20000"/>
          </a:bodyPr>
          <a:lstStyle/>
          <a:p>
            <a:pPr marL="0" indent="0" defTabSz="321469">
              <a:lnSpc>
                <a:spcPct val="150000"/>
              </a:lnSpc>
              <a:spcBef>
                <a:spcPts val="0"/>
              </a:spcBef>
              <a:buNone/>
              <a:defRPr sz="2800">
                <a:solidFill>
                  <a:srgbClr val="000000"/>
                </a:solidFill>
              </a:defRPr>
            </a:pPr>
            <a:r>
              <a:rPr dirty="0"/>
              <a:t>Financial Offers – Estimated Revenue &amp; Return to Venue</a:t>
            </a:r>
          </a:p>
          <a:p>
            <a:pPr marL="0" indent="0" defTabSz="321469">
              <a:lnSpc>
                <a:spcPct val="150000"/>
              </a:lnSpc>
              <a:spcBef>
                <a:spcPts val="0"/>
              </a:spcBef>
              <a:buNone/>
              <a:defRPr sz="2800" i="1">
                <a:solidFill>
                  <a:srgbClr val="000000"/>
                </a:solidFill>
              </a:defRPr>
            </a:pPr>
            <a:r>
              <a:rPr dirty="0"/>
              <a:t>The different financial models are discussed elsewhere in this presentation. Suffice it to say that this is an important component of every offer. </a:t>
            </a:r>
          </a:p>
          <a:p>
            <a:pPr marL="0" indent="0" defTabSz="321469">
              <a:lnSpc>
                <a:spcPct val="150000"/>
              </a:lnSpc>
              <a:spcBef>
                <a:spcPts val="0"/>
              </a:spcBef>
              <a:buNone/>
              <a:defRPr sz="2800">
                <a:solidFill>
                  <a:srgbClr val="000000"/>
                </a:solidFill>
              </a:defRPr>
            </a:pPr>
            <a:endParaRPr dirty="0"/>
          </a:p>
          <a:p>
            <a:pPr marL="0" indent="0" defTabSz="321469">
              <a:lnSpc>
                <a:spcPct val="150000"/>
              </a:lnSpc>
              <a:spcBef>
                <a:spcPts val="0"/>
              </a:spcBef>
              <a:buNone/>
              <a:defRPr sz="2800">
                <a:solidFill>
                  <a:srgbClr val="000000"/>
                </a:solidFill>
              </a:defRPr>
            </a:pPr>
            <a:r>
              <a:rPr dirty="0"/>
              <a:t>Donations</a:t>
            </a:r>
          </a:p>
          <a:p>
            <a:pPr marL="0" indent="0" defTabSz="321469">
              <a:lnSpc>
                <a:spcPct val="150000"/>
              </a:lnSpc>
              <a:spcBef>
                <a:spcPts val="0"/>
              </a:spcBef>
              <a:buNone/>
              <a:defRPr sz="2800" i="1">
                <a:solidFill>
                  <a:srgbClr val="000000"/>
                </a:solidFill>
              </a:defRPr>
            </a:pPr>
            <a:r>
              <a:rPr dirty="0"/>
              <a:t>Donations are not part of a standard proposal, but would likely be taken into account by a cultural institution making a contract decision. An example of a compelling donation would be to offer to donate the entire cost of the opening gala for a new facility.</a:t>
            </a:r>
          </a:p>
          <a:p>
            <a:pPr marL="0" indent="0" defTabSz="321469">
              <a:lnSpc>
                <a:spcPct val="150000"/>
              </a:lnSpc>
              <a:spcBef>
                <a:spcPts val="0"/>
              </a:spcBef>
              <a:buNone/>
              <a:defRPr sz="2800" i="1">
                <a:solidFill>
                  <a:srgbClr val="000000"/>
                </a:solidFill>
              </a:defRPr>
            </a:pPr>
            <a:endParaRPr dirty="0"/>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87FF9-D659-31D7-2ACC-E34227AFC825}"/>
            </a:ext>
          </a:extLst>
        </p:cNvPr>
        <p:cNvGrpSpPr/>
        <p:nvPr/>
      </p:nvGrpSpPr>
      <p:grpSpPr>
        <a:xfrm>
          <a:off x="0" y="0"/>
          <a:ext cx="0" cy="0"/>
          <a:chOff x="0" y="0"/>
          <a:chExt cx="0" cy="0"/>
        </a:xfrm>
      </p:grpSpPr>
      <p:sp>
        <p:nvSpPr>
          <p:cNvPr id="228" name="Financial Offers – Estimated Revenue &amp; Return to Venue…">
            <a:extLst>
              <a:ext uri="{FF2B5EF4-FFF2-40B4-BE49-F238E27FC236}">
                <a16:creationId xmlns:a16="http://schemas.microsoft.com/office/drawing/2014/main" id="{6237480B-52A0-3531-6601-4F255776C6AB}"/>
              </a:ext>
            </a:extLst>
          </p:cNvPr>
          <p:cNvSpPr txBox="1">
            <a:spLocks noGrp="1"/>
          </p:cNvSpPr>
          <p:nvPr>
            <p:ph type="body" idx="1"/>
          </p:nvPr>
        </p:nvSpPr>
        <p:spPr>
          <a:xfrm>
            <a:off x="890785" y="286328"/>
            <a:ext cx="10410429" cy="5536407"/>
          </a:xfrm>
          <a:prstGeom prst="rect">
            <a:avLst/>
          </a:prstGeom>
        </p:spPr>
        <p:txBody>
          <a:bodyPr>
            <a:normAutofit fontScale="77500" lnSpcReduction="20000"/>
          </a:bodyPr>
          <a:lstStyle/>
          <a:p>
            <a:pPr marL="0" indent="0" defTabSz="321469">
              <a:lnSpc>
                <a:spcPct val="150000"/>
              </a:lnSpc>
              <a:spcBef>
                <a:spcPts val="0"/>
              </a:spcBef>
              <a:buNone/>
              <a:defRPr sz="2800" i="1">
                <a:solidFill>
                  <a:srgbClr val="000000"/>
                </a:solidFill>
              </a:defRPr>
            </a:pPr>
            <a:endParaRPr dirty="0"/>
          </a:p>
          <a:p>
            <a:pPr marL="0" indent="0" defTabSz="321469">
              <a:lnSpc>
                <a:spcPct val="150000"/>
              </a:lnSpc>
              <a:spcBef>
                <a:spcPts val="0"/>
              </a:spcBef>
              <a:buNone/>
              <a:defRPr sz="2800">
                <a:solidFill>
                  <a:srgbClr val="000000"/>
                </a:solidFill>
              </a:defRPr>
            </a:pPr>
            <a:r>
              <a:rPr dirty="0"/>
              <a:t>Capital Investments</a:t>
            </a:r>
          </a:p>
          <a:p>
            <a:pPr marL="0" indent="0" defTabSz="321469">
              <a:lnSpc>
                <a:spcPct val="150000"/>
              </a:lnSpc>
              <a:spcBef>
                <a:spcPts val="0"/>
              </a:spcBef>
              <a:buNone/>
              <a:defRPr sz="1600" i="1">
                <a:solidFill>
                  <a:srgbClr val="000000"/>
                </a:solidFill>
              </a:defRPr>
            </a:pPr>
            <a:r>
              <a:rPr sz="2900" dirty="0"/>
              <a:t>Most major destination and cultural venue contracts require a capital investment of some kind. Some commercial venue contracts do not, particularly if there is a breakeven public foodservice component provided as an amenity for tenants in an office building, for example. Most contract operators treat a capital investment as prepaid rent, and expect the total investment to be amortized over the life of the contract. Typically, if either party terminates the contract, the owner is required to compensate the contract operator for the unamortized portion of the capital investment. In order to qualify for this treatment, the items must be transferable to a successor operator, so trade dress items would not be included.</a:t>
            </a:r>
          </a:p>
        </p:txBody>
      </p:sp>
    </p:spTree>
    <p:extLst>
      <p:ext uri="{BB962C8B-B14F-4D97-AF65-F5344CB8AC3E}">
        <p14:creationId xmlns:p14="http://schemas.microsoft.com/office/powerpoint/2010/main" val="1779299658"/>
      </p:ext>
    </p:extLst>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 name="Packaging of Proposal"/>
          <p:cNvSpPr txBox="1">
            <a:spLocks noGrp="1"/>
          </p:cNvSpPr>
          <p:nvPr>
            <p:ph type="title"/>
          </p:nvPr>
        </p:nvSpPr>
        <p:spPr>
          <a:prstGeom prst="rect">
            <a:avLst/>
          </a:prstGeom>
        </p:spPr>
        <p:txBody>
          <a:bodyPr/>
          <a:lstStyle/>
          <a:p>
            <a:r>
              <a:t>Packaging of Proposal</a:t>
            </a:r>
          </a:p>
        </p:txBody>
      </p:sp>
      <p:sp>
        <p:nvSpPr>
          <p:cNvPr id="231" name="Packaging is crucial to making it past the first qualifying round in an RFP.…"/>
          <p:cNvSpPr txBox="1">
            <a:spLocks noGrp="1"/>
          </p:cNvSpPr>
          <p:nvPr>
            <p:ph type="body" sz="half" idx="1"/>
          </p:nvPr>
        </p:nvSpPr>
        <p:spPr>
          <a:xfrm>
            <a:off x="838200" y="1690688"/>
            <a:ext cx="10801500" cy="4018360"/>
          </a:xfrm>
          <a:prstGeom prst="rect">
            <a:avLst/>
          </a:prstGeom>
        </p:spPr>
        <p:txBody>
          <a:bodyPr>
            <a:normAutofit fontScale="85000" lnSpcReduction="20000"/>
          </a:bodyPr>
          <a:lstStyle/>
          <a:p>
            <a:pPr marL="0" indent="0" defTabSz="321469">
              <a:spcBef>
                <a:spcPts val="0"/>
              </a:spcBef>
              <a:buNone/>
              <a:defRPr sz="3800">
                <a:solidFill>
                  <a:srgbClr val="000000"/>
                </a:solidFill>
              </a:defRPr>
            </a:pPr>
            <a:r>
              <a:rPr dirty="0"/>
              <a:t>Packaging is crucial to making it past the first qualifying round in an RFP. </a:t>
            </a:r>
          </a:p>
          <a:p>
            <a:pPr marL="0" indent="0" defTabSz="321469">
              <a:spcBef>
                <a:spcPts val="0"/>
              </a:spcBef>
              <a:buNone/>
              <a:defRPr sz="3800">
                <a:solidFill>
                  <a:srgbClr val="000000"/>
                </a:solidFill>
              </a:defRPr>
            </a:pPr>
            <a:endParaRPr dirty="0"/>
          </a:p>
          <a:p>
            <a:pPr marL="0" indent="0" defTabSz="321469">
              <a:spcBef>
                <a:spcPts val="0"/>
              </a:spcBef>
              <a:buNone/>
              <a:defRPr sz="3800">
                <a:solidFill>
                  <a:srgbClr val="000000"/>
                </a:solidFill>
              </a:defRPr>
            </a:pPr>
            <a:r>
              <a:rPr dirty="0"/>
              <a:t>The decision makers may believe that if you don't focus on the presentation for the contract award, then you also won't focus on the presentation for the clients' events.</a:t>
            </a:r>
          </a:p>
          <a:p>
            <a:pPr marL="0" indent="0" defTabSz="321469">
              <a:spcBef>
                <a:spcPts val="0"/>
              </a:spcBef>
              <a:buNone/>
              <a:defRPr sz="3800">
                <a:solidFill>
                  <a:srgbClr val="000000"/>
                </a:solidFill>
              </a:defRPr>
            </a:pPr>
            <a:endParaRPr dirty="0"/>
          </a:p>
          <a:p>
            <a:pPr marL="0" indent="0" defTabSz="321469">
              <a:spcBef>
                <a:spcPts val="0"/>
              </a:spcBef>
              <a:buNone/>
              <a:defRPr sz="3800">
                <a:solidFill>
                  <a:srgbClr val="000000"/>
                </a:solidFill>
              </a:defRPr>
            </a:pPr>
            <a:r>
              <a:rPr dirty="0"/>
              <a:t>Excellent packaging won’t offset a mediocre proposal, but if the proposal content is equal </a:t>
            </a:r>
            <a:r>
              <a:rPr lang="en-US" dirty="0"/>
              <a:t>packaging</a:t>
            </a:r>
            <a:r>
              <a:rPr dirty="0"/>
              <a:t> can make all the difference.</a:t>
            </a: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3" name="Villa Marin Proposal Packaging.jpeg" descr="Villa Marin Proposal Packaging.jpeg"/>
          <p:cNvPicPr>
            <a:picLocks/>
          </p:cNvPicPr>
          <p:nvPr/>
        </p:nvPicPr>
        <p:blipFill>
          <a:blip r:embed="rId2"/>
          <a:stretch>
            <a:fillRect/>
          </a:stretch>
        </p:blipFill>
        <p:spPr>
          <a:xfrm>
            <a:off x="1835737" y="268417"/>
            <a:ext cx="3556596" cy="4591249"/>
          </a:xfrm>
          <a:prstGeom prst="rect">
            <a:avLst/>
          </a:prstGeom>
        </p:spPr>
      </p:pic>
      <p:pic>
        <p:nvPicPr>
          <p:cNvPr id="234" name="Walker Art Center RFP Packaging.jpeg" descr="Walker Art Center RFP Packaging.jpeg"/>
          <p:cNvPicPr>
            <a:picLocks/>
          </p:cNvPicPr>
          <p:nvPr/>
        </p:nvPicPr>
        <p:blipFill>
          <a:blip r:embed="rId3"/>
          <a:stretch>
            <a:fillRect/>
          </a:stretch>
        </p:blipFill>
        <p:spPr>
          <a:xfrm>
            <a:off x="5480165" y="2020833"/>
            <a:ext cx="4913909" cy="4519812"/>
          </a:xfrm>
          <a:prstGeom prst="rect">
            <a:avLst/>
          </a:prstGeom>
        </p:spPr>
      </p:pic>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What does an RFP response from a major national foodservice company look like?"/>
          <p:cNvSpPr txBox="1">
            <a:spLocks noGrp="1"/>
          </p:cNvSpPr>
          <p:nvPr>
            <p:ph type="title"/>
          </p:nvPr>
        </p:nvSpPr>
        <p:spPr>
          <a:xfrm>
            <a:off x="250521" y="365125"/>
            <a:ext cx="11699309" cy="1325563"/>
          </a:xfrm>
          <a:prstGeom prst="rect">
            <a:avLst/>
          </a:prstGeom>
        </p:spPr>
        <p:txBody>
          <a:bodyPr>
            <a:noAutofit/>
          </a:bodyPr>
          <a:lstStyle>
            <a:lvl1pPr defTabSz="509349">
              <a:defRPr sz="6572"/>
            </a:lvl1pPr>
          </a:lstStyle>
          <a:p>
            <a:r>
              <a:rPr sz="4800" dirty="0"/>
              <a:t>What does an RFP response from a major national foodservice company look like?</a:t>
            </a:r>
          </a:p>
        </p:txBody>
      </p:sp>
      <p:sp>
        <p:nvSpPr>
          <p:cNvPr id="237" name="http://www.semo.edu/pdf/Success_Chartwells_RFP_Response.pdf"/>
          <p:cNvSpPr txBox="1">
            <a:spLocks noGrp="1"/>
          </p:cNvSpPr>
          <p:nvPr>
            <p:ph type="body" sz="half" idx="1"/>
          </p:nvPr>
        </p:nvSpPr>
        <p:spPr>
          <a:xfrm>
            <a:off x="250521" y="2125266"/>
            <a:ext cx="11699309" cy="4018360"/>
          </a:xfrm>
          <a:prstGeom prst="rect">
            <a:avLst/>
          </a:prstGeom>
        </p:spPr>
        <p:txBody>
          <a:bodyPr/>
          <a:lstStyle>
            <a:lvl1pPr marL="0" indent="0" defTabSz="642937">
              <a:spcBef>
                <a:spcPts val="0"/>
              </a:spcBef>
              <a:buClrTx/>
              <a:buSzTx/>
              <a:buNone/>
              <a:defRPr sz="5400" u="sng">
                <a:solidFill>
                  <a:srgbClr val="000000"/>
                </a:solidFill>
              </a:defRPr>
            </a:lvl1pPr>
          </a:lstStyle>
          <a:p>
            <a:r>
              <a:rPr dirty="0"/>
              <a:t>http://</a:t>
            </a:r>
            <a:r>
              <a:rPr dirty="0" err="1"/>
              <a:t>www.semo.edu</a:t>
            </a:r>
            <a:r>
              <a:rPr dirty="0"/>
              <a:t>/pdf/</a:t>
            </a:r>
            <a:r>
              <a:rPr dirty="0" err="1"/>
              <a:t>Success_Chartwells_RFP_Response.pdf</a:t>
            </a:r>
            <a:endParaRPr dirty="0"/>
          </a:p>
        </p:txBody>
      </p:sp>
    </p:spTree>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Decision Making Variables - Cultural Venues"/>
          <p:cNvSpPr txBox="1">
            <a:spLocks noGrp="1"/>
          </p:cNvSpPr>
          <p:nvPr>
            <p:ph type="title"/>
          </p:nvPr>
        </p:nvSpPr>
        <p:spPr>
          <a:xfrm>
            <a:off x="838200" y="365125"/>
            <a:ext cx="10898688" cy="1613987"/>
          </a:xfrm>
          <a:prstGeom prst="rect">
            <a:avLst/>
          </a:prstGeom>
        </p:spPr>
        <p:txBody>
          <a:bodyPr>
            <a:noAutofit/>
          </a:bodyPr>
          <a:lstStyle>
            <a:lvl1pPr defTabSz="772239">
              <a:defRPr sz="9964"/>
            </a:lvl1pPr>
          </a:lstStyle>
          <a:p>
            <a:r>
              <a:rPr sz="6000" dirty="0"/>
              <a:t>Decision Making Variables - Cultural Venues</a:t>
            </a:r>
          </a:p>
        </p:txBody>
      </p:sp>
      <p:sp>
        <p:nvSpPr>
          <p:cNvPr id="243" name="For Profit/Not For Profit Status - 501C3…"/>
          <p:cNvSpPr txBox="1">
            <a:spLocks noGrp="1"/>
          </p:cNvSpPr>
          <p:nvPr>
            <p:ph type="body" sz="half" idx="1"/>
          </p:nvPr>
        </p:nvSpPr>
        <p:spPr>
          <a:xfrm>
            <a:off x="749250" y="2125266"/>
            <a:ext cx="10361961" cy="4018360"/>
          </a:xfrm>
          <a:prstGeom prst="rect">
            <a:avLst/>
          </a:prstGeom>
        </p:spPr>
        <p:txBody>
          <a:bodyPr>
            <a:normAutofit fontScale="55000" lnSpcReduction="20000"/>
          </a:bodyPr>
          <a:lstStyle/>
          <a:p>
            <a:pPr marL="285750" indent="-285750" defTabSz="321469">
              <a:lnSpc>
                <a:spcPct val="150000"/>
              </a:lnSpc>
              <a:spcBef>
                <a:spcPts val="0"/>
              </a:spcBef>
              <a:buSzPct val="80000"/>
              <a:buFont typeface="Georgia"/>
              <a:buChar char="•"/>
              <a:defRPr sz="5400">
                <a:solidFill>
                  <a:srgbClr val="000000"/>
                </a:solidFill>
              </a:defRPr>
            </a:pPr>
            <a:r>
              <a:rPr dirty="0"/>
              <a:t>For Profit/Not For Profit Status - 501C3</a:t>
            </a:r>
          </a:p>
          <a:p>
            <a:pPr marL="285750" indent="-285750" defTabSz="321469">
              <a:lnSpc>
                <a:spcPct val="150000"/>
              </a:lnSpc>
              <a:spcBef>
                <a:spcPts val="0"/>
              </a:spcBef>
              <a:buSzPct val="80000"/>
              <a:buFont typeface="Georgia"/>
              <a:buChar char="•"/>
              <a:defRPr sz="5400">
                <a:solidFill>
                  <a:srgbClr val="000000"/>
                </a:solidFill>
              </a:defRPr>
            </a:pPr>
            <a:r>
              <a:rPr dirty="0"/>
              <a:t>Current Financial Situation - Available Online</a:t>
            </a:r>
          </a:p>
          <a:p>
            <a:pPr marL="285750" indent="-285750" defTabSz="321469">
              <a:lnSpc>
                <a:spcPct val="150000"/>
              </a:lnSpc>
              <a:spcBef>
                <a:spcPts val="0"/>
              </a:spcBef>
              <a:buSzPct val="80000"/>
              <a:buFont typeface="Georgia"/>
              <a:buChar char="•"/>
              <a:defRPr sz="5400">
                <a:solidFill>
                  <a:srgbClr val="000000"/>
                </a:solidFill>
              </a:defRPr>
            </a:pPr>
            <a:r>
              <a:rPr dirty="0"/>
              <a:t>Public or Private Funding - Search the News</a:t>
            </a:r>
          </a:p>
          <a:p>
            <a:pPr marL="285750" indent="-285750" defTabSz="321469">
              <a:lnSpc>
                <a:spcPct val="150000"/>
              </a:lnSpc>
              <a:spcBef>
                <a:spcPts val="0"/>
              </a:spcBef>
              <a:buSzPct val="80000"/>
              <a:buFont typeface="Georgia"/>
              <a:buChar char="•"/>
              <a:defRPr sz="5400">
                <a:solidFill>
                  <a:srgbClr val="000000"/>
                </a:solidFill>
              </a:defRPr>
            </a:pPr>
            <a:r>
              <a:rPr dirty="0"/>
              <a:t>Director, Committee or Board to Make the Decision</a:t>
            </a:r>
          </a:p>
          <a:p>
            <a:pPr marL="285750" indent="-285750" defTabSz="321469">
              <a:lnSpc>
                <a:spcPct val="150000"/>
              </a:lnSpc>
              <a:spcBef>
                <a:spcPts val="0"/>
              </a:spcBef>
              <a:buSzPct val="80000"/>
              <a:buFont typeface="Georgia"/>
              <a:buChar char="•"/>
              <a:defRPr sz="5400">
                <a:solidFill>
                  <a:srgbClr val="000000"/>
                </a:solidFill>
              </a:defRPr>
            </a:pPr>
            <a:r>
              <a:rPr dirty="0"/>
              <a:t>Consultant Involved</a:t>
            </a:r>
            <a:r>
              <a:rPr lang="en-US" dirty="0"/>
              <a:t> or Done In House</a:t>
            </a:r>
            <a:endParaRPr dirty="0"/>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Decision Process for Publicly Owned Venues"/>
          <p:cNvSpPr txBox="1">
            <a:spLocks noGrp="1"/>
          </p:cNvSpPr>
          <p:nvPr>
            <p:ph type="title"/>
          </p:nvPr>
        </p:nvSpPr>
        <p:spPr>
          <a:xfrm>
            <a:off x="327087" y="791010"/>
            <a:ext cx="11624153" cy="1325563"/>
          </a:xfrm>
          <a:prstGeom prst="rect">
            <a:avLst/>
          </a:prstGeom>
        </p:spPr>
        <p:txBody>
          <a:bodyPr>
            <a:noAutofit/>
          </a:bodyPr>
          <a:lstStyle>
            <a:lvl1pPr defTabSz="772239">
              <a:defRPr sz="9964"/>
            </a:lvl1pPr>
          </a:lstStyle>
          <a:p>
            <a:r>
              <a:rPr sz="6000" dirty="0"/>
              <a:t>Decision Process for Publicly Owned Venues</a:t>
            </a:r>
          </a:p>
        </p:txBody>
      </p:sp>
      <p:sp>
        <p:nvSpPr>
          <p:cNvPr id="246" name="http://clkrep.lacity.org/onlinedocs2006/06-0332_rpt_cao_1-31-06.pdf"/>
          <p:cNvSpPr txBox="1">
            <a:spLocks noGrp="1"/>
          </p:cNvSpPr>
          <p:nvPr>
            <p:ph type="body" sz="half" idx="1"/>
          </p:nvPr>
        </p:nvSpPr>
        <p:spPr>
          <a:xfrm>
            <a:off x="503863" y="2474515"/>
            <a:ext cx="11270603" cy="4018360"/>
          </a:xfrm>
          <a:prstGeom prst="rect">
            <a:avLst/>
          </a:prstGeom>
        </p:spPr>
        <p:txBody>
          <a:bodyPr/>
          <a:lstStyle/>
          <a:p>
            <a:pPr marL="0" indent="0">
              <a:buNone/>
              <a:defRPr sz="5400"/>
            </a:pPr>
            <a:r>
              <a:rPr u="sng" dirty="0">
                <a:hlinkClick r:id="rId2"/>
              </a:rPr>
              <a:t>http://clkrep.lacity.org/onlinedocs</a:t>
            </a:r>
            <a:r>
              <a:rPr dirty="0"/>
              <a:t>2006/06-0332_rpt_cao_1-31-06.pdf</a:t>
            </a: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Key Factors in an…"/>
          <p:cNvSpPr txBox="1">
            <a:spLocks noGrp="1"/>
          </p:cNvSpPr>
          <p:nvPr>
            <p:ph type="title"/>
          </p:nvPr>
        </p:nvSpPr>
        <p:spPr>
          <a:prstGeom prst="rect">
            <a:avLst/>
          </a:prstGeom>
        </p:spPr>
        <p:txBody>
          <a:bodyPr>
            <a:noAutofit/>
          </a:bodyPr>
          <a:lstStyle/>
          <a:p>
            <a:pPr defTabSz="386120">
              <a:defRPr sz="9964"/>
            </a:pPr>
            <a:r>
              <a:rPr sz="6000" dirty="0"/>
              <a:t>Key Factors in an RFP Response</a:t>
            </a:r>
          </a:p>
        </p:txBody>
      </p:sp>
      <p:sp>
        <p:nvSpPr>
          <p:cNvPr id="249" name="• It must address every topic in the RFP – even if you don’t plan to adhere to the requirements of the RFP, you must state these variances and your reasoning for them.…"/>
          <p:cNvSpPr txBox="1">
            <a:spLocks noGrp="1"/>
          </p:cNvSpPr>
          <p:nvPr>
            <p:ph type="body" sz="half" idx="1"/>
          </p:nvPr>
        </p:nvSpPr>
        <p:spPr>
          <a:xfrm>
            <a:off x="874266" y="2000250"/>
            <a:ext cx="10443468" cy="4018360"/>
          </a:xfrm>
          <a:prstGeom prst="rect">
            <a:avLst/>
          </a:prstGeom>
        </p:spPr>
        <p:txBody>
          <a:bodyPr>
            <a:normAutofit fontScale="62500" lnSpcReduction="20000"/>
          </a:bodyPr>
          <a:lstStyle/>
          <a:p>
            <a:pPr marL="321469" indent="-160734" defTabSz="321469">
              <a:lnSpc>
                <a:spcPct val="150000"/>
              </a:lnSpc>
              <a:spcBef>
                <a:spcPts val="0"/>
              </a:spcBef>
              <a:buNone/>
              <a:defRPr sz="4400">
                <a:solidFill>
                  <a:srgbClr val="000000"/>
                </a:solidFill>
              </a:defRPr>
            </a:pPr>
            <a:r>
              <a:rPr dirty="0">
                <a:latin typeface="Symbol"/>
                <a:ea typeface="Symbol"/>
                <a:cs typeface="Symbol"/>
                <a:sym typeface="Symbol"/>
              </a:rPr>
              <a:t>·	</a:t>
            </a:r>
            <a:r>
              <a:rPr dirty="0"/>
              <a:t>It must address every topic in the RFP – even if you don’t plan to adhere to the requirements of the RFP, you must state these variances and your reasoning for them.</a:t>
            </a:r>
          </a:p>
          <a:p>
            <a:pPr marL="321469" indent="-160734" defTabSz="321469">
              <a:lnSpc>
                <a:spcPct val="150000"/>
              </a:lnSpc>
              <a:spcBef>
                <a:spcPts val="0"/>
              </a:spcBef>
              <a:buNone/>
              <a:defRPr sz="4400">
                <a:solidFill>
                  <a:srgbClr val="000000"/>
                </a:solidFill>
              </a:defRPr>
            </a:pPr>
            <a:endParaRPr dirty="0"/>
          </a:p>
          <a:p>
            <a:pPr marL="321469" indent="-160734" defTabSz="321469">
              <a:lnSpc>
                <a:spcPct val="150000"/>
              </a:lnSpc>
              <a:spcBef>
                <a:spcPts val="0"/>
              </a:spcBef>
              <a:buNone/>
              <a:defRPr sz="4400">
                <a:solidFill>
                  <a:srgbClr val="000000"/>
                </a:solidFill>
              </a:defRPr>
            </a:pPr>
            <a:r>
              <a:rPr dirty="0">
                <a:latin typeface="Symbol"/>
                <a:ea typeface="Symbol"/>
                <a:cs typeface="Symbol"/>
                <a:sym typeface="Symbol"/>
              </a:rPr>
              <a:t>·	</a:t>
            </a:r>
            <a:r>
              <a:rPr dirty="0"/>
              <a:t>It must be internally consistent – there should be no contradictions from one section of the response to another.</a:t>
            </a:r>
          </a:p>
        </p:txBody>
      </p:sp>
    </p:spTree>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Key Factors in RFP Response"/>
          <p:cNvSpPr txBox="1">
            <a:spLocks noGrp="1"/>
          </p:cNvSpPr>
          <p:nvPr>
            <p:ph type="title"/>
          </p:nvPr>
        </p:nvSpPr>
        <p:spPr>
          <a:prstGeom prst="rect">
            <a:avLst/>
          </a:prstGeom>
        </p:spPr>
        <p:txBody>
          <a:bodyPr>
            <a:normAutofit/>
          </a:bodyPr>
          <a:lstStyle>
            <a:lvl1pPr defTabSz="772239">
              <a:defRPr sz="9964"/>
            </a:lvl1pPr>
          </a:lstStyle>
          <a:p>
            <a:r>
              <a:rPr sz="6000" dirty="0"/>
              <a:t>Key Factors in</a:t>
            </a:r>
            <a:r>
              <a:rPr lang="en-US" sz="6000" dirty="0"/>
              <a:t> an </a:t>
            </a:r>
            <a:r>
              <a:rPr sz="6000" dirty="0"/>
              <a:t>RFP Response</a:t>
            </a:r>
          </a:p>
        </p:txBody>
      </p:sp>
      <p:sp>
        <p:nvSpPr>
          <p:cNvPr id="252" name="• It must be error free – it is crucial to have an unrelated third party not involved with the presentation check it for clarity, accuracy, and readability.…"/>
          <p:cNvSpPr txBox="1">
            <a:spLocks noGrp="1"/>
          </p:cNvSpPr>
          <p:nvPr>
            <p:ph type="body" sz="half" idx="1"/>
          </p:nvPr>
        </p:nvSpPr>
        <p:spPr>
          <a:xfrm>
            <a:off x="859284" y="2000250"/>
            <a:ext cx="10473433" cy="4018360"/>
          </a:xfrm>
          <a:prstGeom prst="rect">
            <a:avLst/>
          </a:prstGeom>
        </p:spPr>
        <p:txBody>
          <a:bodyPr>
            <a:normAutofit fontScale="47500" lnSpcReduction="20000"/>
          </a:bodyPr>
          <a:lstStyle/>
          <a:p>
            <a:pPr marL="321469" indent="-160734" defTabSz="321469">
              <a:lnSpc>
                <a:spcPct val="150000"/>
              </a:lnSpc>
              <a:spcBef>
                <a:spcPts val="0"/>
              </a:spcBef>
              <a:buNone/>
              <a:defRPr sz="4400">
                <a:solidFill>
                  <a:srgbClr val="000000"/>
                </a:solidFill>
              </a:defRPr>
            </a:pPr>
            <a:r>
              <a:rPr>
                <a:latin typeface="Symbol"/>
                <a:ea typeface="Symbol"/>
                <a:cs typeface="Symbol"/>
                <a:sym typeface="Symbol"/>
              </a:rPr>
              <a:t>·	</a:t>
            </a:r>
            <a:r>
              <a:t>It must be error free – it is crucial to have an unrelated third party not involved with the presentation check it for clarity, accuracy, and readability.</a:t>
            </a:r>
          </a:p>
          <a:p>
            <a:pPr marL="321469" indent="-160734" defTabSz="321469">
              <a:lnSpc>
                <a:spcPct val="150000"/>
              </a:lnSpc>
              <a:spcBef>
                <a:spcPts val="0"/>
              </a:spcBef>
              <a:buNone/>
              <a:defRPr sz="4400">
                <a:solidFill>
                  <a:srgbClr val="000000"/>
                </a:solidFill>
              </a:defRPr>
            </a:pPr>
            <a:endParaRPr/>
          </a:p>
          <a:p>
            <a:pPr marL="321469" indent="-160734" defTabSz="321469">
              <a:lnSpc>
                <a:spcPct val="150000"/>
              </a:lnSpc>
              <a:spcBef>
                <a:spcPts val="0"/>
              </a:spcBef>
              <a:buNone/>
              <a:defRPr sz="4400">
                <a:solidFill>
                  <a:srgbClr val="000000"/>
                </a:solidFill>
              </a:defRPr>
            </a:pPr>
            <a:r>
              <a:rPr>
                <a:latin typeface="Symbol"/>
                <a:ea typeface="Symbol"/>
                <a:cs typeface="Symbol"/>
                <a:sym typeface="Symbol"/>
              </a:rPr>
              <a:t>·	</a:t>
            </a:r>
            <a:r>
              <a:t>It must be realistic – we have seen caterers lose bids by overpromising to the point where their offers are unlikely to be successful. The last thing a cultural institution wants is to have to either renegotiate a contract or find a new operator because the original offer was not supportable.</a:t>
            </a:r>
          </a:p>
        </p:txBody>
      </p:sp>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Things to do to Prepare for an RFP"/>
          <p:cNvSpPr txBox="1">
            <a:spLocks noGrp="1"/>
          </p:cNvSpPr>
          <p:nvPr>
            <p:ph type="title"/>
          </p:nvPr>
        </p:nvSpPr>
        <p:spPr>
          <a:prstGeom prst="rect">
            <a:avLst/>
          </a:prstGeom>
        </p:spPr>
        <p:txBody>
          <a:bodyPr>
            <a:noAutofit/>
          </a:bodyPr>
          <a:lstStyle>
            <a:lvl1pPr defTabSz="772239">
              <a:defRPr sz="9964"/>
            </a:lvl1pPr>
          </a:lstStyle>
          <a:p>
            <a:r>
              <a:rPr sz="6000" dirty="0"/>
              <a:t>Things to do </a:t>
            </a:r>
            <a:r>
              <a:rPr lang="en-US" sz="6000" dirty="0"/>
              <a:t>in</a:t>
            </a:r>
            <a:r>
              <a:rPr sz="6000" dirty="0"/>
              <a:t> Prepar</a:t>
            </a:r>
            <a:r>
              <a:rPr lang="en-US" sz="6000" dirty="0"/>
              <a:t>ation</a:t>
            </a:r>
            <a:r>
              <a:rPr sz="6000" dirty="0"/>
              <a:t> for an RFP</a:t>
            </a:r>
          </a:p>
        </p:txBody>
      </p:sp>
      <p:sp>
        <p:nvSpPr>
          <p:cNvPr id="255" name="Begin to compile photos of your best events and most interesting food presentations.…"/>
          <p:cNvSpPr txBox="1">
            <a:spLocks noGrp="1"/>
          </p:cNvSpPr>
          <p:nvPr>
            <p:ph type="body" sz="half" idx="1"/>
          </p:nvPr>
        </p:nvSpPr>
        <p:spPr>
          <a:xfrm>
            <a:off x="721469" y="2125266"/>
            <a:ext cx="10749062" cy="4018360"/>
          </a:xfrm>
          <a:prstGeom prst="rect">
            <a:avLst/>
          </a:prstGeom>
        </p:spPr>
        <p:txBody>
          <a:bodyPr/>
          <a:lstStyle/>
          <a:p>
            <a:pPr>
              <a:buBlip>
                <a:blip r:embed="rId2"/>
              </a:buBlip>
            </a:pPr>
            <a:r>
              <a:rPr dirty="0"/>
              <a:t>Begin to compile photos of your best events and most interesting food presentations.</a:t>
            </a:r>
          </a:p>
          <a:p>
            <a:pPr>
              <a:buBlip>
                <a:blip r:embed="rId2"/>
              </a:buBlip>
            </a:pPr>
            <a:r>
              <a:rPr dirty="0"/>
              <a:t>Develop SOPs - these are often easily integrated into proposals.</a:t>
            </a:r>
          </a:p>
          <a:p>
            <a:pPr>
              <a:buBlip>
                <a:blip r:embed="rId2"/>
              </a:buBlip>
            </a:pPr>
            <a:r>
              <a:rPr dirty="0"/>
              <a:t>Work on your existing venue relationships - you can never tell when a venue might decide to convert from a preferred list to an exclusive.</a:t>
            </a:r>
          </a:p>
        </p:txBody>
      </p:sp>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 name="Things to do to Prepare for an RFP"/>
          <p:cNvSpPr txBox="1">
            <a:spLocks noGrp="1"/>
          </p:cNvSpPr>
          <p:nvPr>
            <p:ph type="title"/>
          </p:nvPr>
        </p:nvSpPr>
        <p:spPr>
          <a:prstGeom prst="rect">
            <a:avLst/>
          </a:prstGeom>
        </p:spPr>
        <p:txBody>
          <a:bodyPr>
            <a:noAutofit/>
          </a:bodyPr>
          <a:lstStyle>
            <a:lvl1pPr defTabSz="772239">
              <a:defRPr sz="9964"/>
            </a:lvl1pPr>
          </a:lstStyle>
          <a:p>
            <a:r>
              <a:rPr sz="6000" dirty="0"/>
              <a:t>Things to do to</a:t>
            </a:r>
            <a:r>
              <a:rPr lang="en-US" sz="6000" dirty="0"/>
              <a:t> in</a:t>
            </a:r>
            <a:r>
              <a:rPr sz="6000" dirty="0"/>
              <a:t> Prepar</a:t>
            </a:r>
            <a:r>
              <a:rPr lang="en-US" sz="6000" dirty="0"/>
              <a:t>ation</a:t>
            </a:r>
            <a:r>
              <a:rPr sz="6000" dirty="0"/>
              <a:t> for an RFP</a:t>
            </a:r>
          </a:p>
        </p:txBody>
      </p:sp>
      <p:sp>
        <p:nvSpPr>
          <p:cNvPr id="258" name="Make sure you are operating profitably - it is often a red flag for cultural venues if you are not able to show a history of reasonable and stable profitability.…"/>
          <p:cNvSpPr txBox="1">
            <a:spLocks noGrp="1"/>
          </p:cNvSpPr>
          <p:nvPr>
            <p:ph type="body" sz="half" idx="1"/>
          </p:nvPr>
        </p:nvSpPr>
        <p:spPr>
          <a:xfrm>
            <a:off x="823466" y="2125266"/>
            <a:ext cx="10545068" cy="4018360"/>
          </a:xfrm>
          <a:prstGeom prst="rect">
            <a:avLst/>
          </a:prstGeom>
        </p:spPr>
        <p:txBody>
          <a:bodyPr/>
          <a:lstStyle/>
          <a:p>
            <a:pPr>
              <a:buBlip>
                <a:blip r:embed="rId2"/>
              </a:buBlip>
            </a:pPr>
            <a:r>
              <a:rPr dirty="0"/>
              <a:t>Make sure you are operating profitably - it is often a red flag for cultural venues if you are not able to show a history of reasonable and stable profitability.</a:t>
            </a:r>
          </a:p>
          <a:p>
            <a:pPr>
              <a:buBlip>
                <a:blip r:embed="rId2"/>
              </a:buBlip>
            </a:pPr>
            <a:r>
              <a:rPr dirty="0"/>
              <a:t>Learn everything you can about every current or potential event venue in your market.</a:t>
            </a:r>
          </a:p>
        </p:txBody>
      </p:sp>
    </p:spTree>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Things to do to prepare for a specific RFP"/>
          <p:cNvSpPr txBox="1">
            <a:spLocks noGrp="1"/>
          </p:cNvSpPr>
          <p:nvPr>
            <p:ph type="title"/>
          </p:nvPr>
        </p:nvSpPr>
        <p:spPr>
          <a:prstGeom prst="rect">
            <a:avLst/>
          </a:prstGeom>
        </p:spPr>
        <p:txBody>
          <a:bodyPr>
            <a:noAutofit/>
          </a:bodyPr>
          <a:lstStyle>
            <a:lvl1pPr defTabSz="772239">
              <a:defRPr sz="9964"/>
            </a:lvl1pPr>
          </a:lstStyle>
          <a:p>
            <a:r>
              <a:rPr sz="6000" dirty="0"/>
              <a:t>Things to do to prepare for a specific RFP</a:t>
            </a:r>
          </a:p>
        </p:txBody>
      </p:sp>
      <p:sp>
        <p:nvSpPr>
          <p:cNvPr id="261" name="Make sure you clearly understand the restrictions and the opportunities that are covered in the contract.…"/>
          <p:cNvSpPr txBox="1">
            <a:spLocks noGrp="1"/>
          </p:cNvSpPr>
          <p:nvPr>
            <p:ph type="body" sz="half" idx="1"/>
          </p:nvPr>
        </p:nvSpPr>
        <p:spPr>
          <a:xfrm>
            <a:off x="823466" y="2125266"/>
            <a:ext cx="10545068" cy="4018360"/>
          </a:xfrm>
          <a:prstGeom prst="rect">
            <a:avLst/>
          </a:prstGeom>
        </p:spPr>
        <p:txBody>
          <a:bodyPr/>
          <a:lstStyle/>
          <a:p>
            <a:pPr>
              <a:buBlip>
                <a:blip r:embed="rId2"/>
              </a:buBlip>
            </a:pPr>
            <a:r>
              <a:rPr dirty="0"/>
              <a:t>Make sure you clearly understand the restrictions and the opportunities that are covered in the contract.</a:t>
            </a:r>
          </a:p>
          <a:p>
            <a:pPr>
              <a:buBlip>
                <a:blip r:embed="rId2"/>
              </a:buBlip>
            </a:pPr>
            <a:r>
              <a:rPr dirty="0"/>
              <a:t>For example, only some museums allow weddings. And many(though not all) museums do not allow events to be held in any space where there is uncovered art on the walls.</a:t>
            </a:r>
          </a:p>
          <a:p>
            <a:pPr>
              <a:buBlip>
                <a:blip r:embed="rId2"/>
              </a:buBlip>
            </a:pPr>
            <a:r>
              <a:rPr dirty="0"/>
              <a:t>In the performing arts center world, particularly those PAC’s without dedicated event spaces, the challenge is how far in advance events can be booked.</a:t>
            </a:r>
          </a:p>
        </p:txBody>
      </p:sp>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 name="Things to do to prepare for a specific RFP"/>
          <p:cNvSpPr txBox="1">
            <a:spLocks noGrp="1"/>
          </p:cNvSpPr>
          <p:nvPr>
            <p:ph type="title"/>
          </p:nvPr>
        </p:nvSpPr>
        <p:spPr>
          <a:prstGeom prst="rect">
            <a:avLst/>
          </a:prstGeom>
        </p:spPr>
        <p:txBody>
          <a:bodyPr>
            <a:noAutofit/>
          </a:bodyPr>
          <a:lstStyle>
            <a:lvl1pPr defTabSz="772239">
              <a:defRPr sz="9964"/>
            </a:lvl1pPr>
          </a:lstStyle>
          <a:p>
            <a:r>
              <a:rPr sz="6000" dirty="0"/>
              <a:t>Things to do to prepare for a specific RFP</a:t>
            </a:r>
          </a:p>
        </p:txBody>
      </p:sp>
      <p:sp>
        <p:nvSpPr>
          <p:cNvPr id="264" name="Take the time to learn the events culture of the venue. For example, if the director of the venue doesn’t want to do many events, then you are probably not going to be all that terribly successful in driving additional business there.…"/>
          <p:cNvSpPr txBox="1">
            <a:spLocks noGrp="1"/>
          </p:cNvSpPr>
          <p:nvPr>
            <p:ph type="body" sz="half" idx="1"/>
          </p:nvPr>
        </p:nvSpPr>
        <p:spPr>
          <a:xfrm>
            <a:off x="823466" y="2125266"/>
            <a:ext cx="10545068" cy="4018360"/>
          </a:xfrm>
          <a:prstGeom prst="rect">
            <a:avLst/>
          </a:prstGeom>
        </p:spPr>
        <p:txBody>
          <a:bodyPr/>
          <a:lstStyle/>
          <a:p>
            <a:pPr>
              <a:buBlip>
                <a:blip r:embed="rId2"/>
              </a:buBlip>
            </a:pPr>
            <a:r>
              <a:rPr dirty="0"/>
              <a:t>Take the time to learn the events culture of the venue. For example, if the director of the venue doesn’t want to do many events, then you are probably not going to be all that terribly successful in driving additional business there.</a:t>
            </a:r>
          </a:p>
          <a:p>
            <a:pPr>
              <a:buBlip>
                <a:blip r:embed="rId2"/>
              </a:buBlip>
            </a:pPr>
            <a:r>
              <a:rPr dirty="0"/>
              <a:t>If there is a predecessor contract operator, do your best to find out if and why they are not being renewed. </a:t>
            </a:r>
          </a:p>
        </p:txBody>
      </p:sp>
    </p:spTree>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Final Thoughts and Recommendations"/>
          <p:cNvSpPr txBox="1">
            <a:spLocks noGrp="1"/>
          </p:cNvSpPr>
          <p:nvPr>
            <p:ph type="title"/>
          </p:nvPr>
        </p:nvSpPr>
        <p:spPr>
          <a:xfrm>
            <a:off x="1" y="401836"/>
            <a:ext cx="11749414" cy="1660923"/>
          </a:xfrm>
          <a:prstGeom prst="rect">
            <a:avLst/>
          </a:prstGeom>
        </p:spPr>
        <p:txBody>
          <a:bodyPr>
            <a:noAutofit/>
          </a:bodyPr>
          <a:lstStyle>
            <a:lvl1pPr defTabSz="772239">
              <a:defRPr sz="9964"/>
            </a:lvl1pPr>
          </a:lstStyle>
          <a:p>
            <a:r>
              <a:rPr sz="5400" dirty="0"/>
              <a:t>Final Thoughts and</a:t>
            </a:r>
            <a:r>
              <a:rPr lang="en-US" sz="5400" dirty="0"/>
              <a:t> </a:t>
            </a:r>
            <a:r>
              <a:rPr sz="5400" dirty="0"/>
              <a:t>Recommendations</a:t>
            </a:r>
          </a:p>
        </p:txBody>
      </p:sp>
      <p:sp>
        <p:nvSpPr>
          <p:cNvPr id="267" name="Make realistic assumptions regarding revenue.…"/>
          <p:cNvSpPr txBox="1">
            <a:spLocks noGrp="1"/>
          </p:cNvSpPr>
          <p:nvPr>
            <p:ph type="body" sz="half" idx="1"/>
          </p:nvPr>
        </p:nvSpPr>
        <p:spPr>
          <a:xfrm>
            <a:off x="794667" y="1975642"/>
            <a:ext cx="10602665" cy="3654177"/>
          </a:xfrm>
          <a:prstGeom prst="rect">
            <a:avLst/>
          </a:prstGeom>
        </p:spPr>
        <p:txBody>
          <a:bodyPr>
            <a:normAutofit fontScale="55000" lnSpcReduction="20000"/>
          </a:bodyPr>
          <a:lstStyle/>
          <a:p>
            <a:pPr marL="216535" indent="-216535" defTabSz="199311">
              <a:lnSpc>
                <a:spcPct val="150000"/>
              </a:lnSpc>
              <a:spcBef>
                <a:spcPts val="0"/>
              </a:spcBef>
              <a:buSzPct val="80000"/>
              <a:buFont typeface="Georgia"/>
              <a:buChar char="•"/>
              <a:defRPr sz="5146" i="1">
                <a:solidFill>
                  <a:srgbClr val="000000"/>
                </a:solidFill>
              </a:defRPr>
            </a:pPr>
            <a:r>
              <a:rPr dirty="0"/>
              <a:t>Make realistic assumptions regarding revenue.</a:t>
            </a:r>
          </a:p>
          <a:p>
            <a:pPr marL="216535" indent="-216535" defTabSz="199311">
              <a:lnSpc>
                <a:spcPct val="150000"/>
              </a:lnSpc>
              <a:spcBef>
                <a:spcPts val="0"/>
              </a:spcBef>
              <a:buSzPct val="80000"/>
              <a:buFont typeface="Georgia"/>
              <a:buChar char="•"/>
              <a:defRPr sz="5146" i="1">
                <a:solidFill>
                  <a:srgbClr val="000000"/>
                </a:solidFill>
              </a:defRPr>
            </a:pPr>
            <a:endParaRPr dirty="0"/>
          </a:p>
          <a:p>
            <a:pPr marL="216535" indent="-216535" defTabSz="199311">
              <a:lnSpc>
                <a:spcPct val="150000"/>
              </a:lnSpc>
              <a:spcBef>
                <a:spcPts val="0"/>
              </a:spcBef>
              <a:buSzPct val="80000"/>
              <a:buFont typeface="Georgia"/>
              <a:buChar char="•"/>
              <a:defRPr sz="5146" i="1">
                <a:solidFill>
                  <a:srgbClr val="000000"/>
                </a:solidFill>
              </a:defRPr>
            </a:pPr>
            <a:r>
              <a:rPr dirty="0"/>
              <a:t>Understand what prices your market will bear for this venue. If the venue rental fee is extraordinarily high for your market, that will diminish the catering revenue opportunity.</a:t>
            </a:r>
          </a:p>
          <a:p>
            <a:pPr marL="0" indent="0" defTabSz="199311">
              <a:lnSpc>
                <a:spcPct val="150000"/>
              </a:lnSpc>
              <a:spcBef>
                <a:spcPts val="0"/>
              </a:spcBef>
              <a:buNone/>
              <a:defRPr sz="2480">
                <a:solidFill>
                  <a:srgbClr val="000000"/>
                </a:solidFill>
              </a:defRPr>
            </a:pPr>
            <a:endParaRPr dirty="0"/>
          </a:p>
        </p:txBody>
      </p:sp>
    </p:spTree>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 name="Final Thoughts and Recommendations"/>
          <p:cNvSpPr txBox="1">
            <a:spLocks noGrp="1"/>
          </p:cNvSpPr>
          <p:nvPr>
            <p:ph type="title"/>
          </p:nvPr>
        </p:nvSpPr>
        <p:spPr>
          <a:xfrm>
            <a:off x="419100" y="565541"/>
            <a:ext cx="11353800" cy="1375993"/>
          </a:xfrm>
          <a:prstGeom prst="rect">
            <a:avLst/>
          </a:prstGeom>
        </p:spPr>
        <p:txBody>
          <a:bodyPr>
            <a:noAutofit/>
          </a:bodyPr>
          <a:lstStyle>
            <a:lvl1pPr defTabSz="772239">
              <a:defRPr sz="9964"/>
            </a:lvl1pPr>
          </a:lstStyle>
          <a:p>
            <a:r>
              <a:rPr sz="5400" dirty="0"/>
              <a:t>Final Thoughts and</a:t>
            </a:r>
            <a:r>
              <a:rPr lang="en-US" sz="5400" dirty="0"/>
              <a:t> </a:t>
            </a:r>
            <a:r>
              <a:rPr sz="5400" dirty="0"/>
              <a:t>Recommendations</a:t>
            </a:r>
          </a:p>
        </p:txBody>
      </p:sp>
      <p:sp>
        <p:nvSpPr>
          <p:cNvPr id="270" name="Scalability is hugely important, particularly in a cultural foodservice environment.…"/>
          <p:cNvSpPr txBox="1">
            <a:spLocks noGrp="1"/>
          </p:cNvSpPr>
          <p:nvPr>
            <p:ph type="body" sz="half" idx="1"/>
          </p:nvPr>
        </p:nvSpPr>
        <p:spPr>
          <a:xfrm>
            <a:off x="871389" y="2125266"/>
            <a:ext cx="10602665" cy="4018360"/>
          </a:xfrm>
          <a:prstGeom prst="rect">
            <a:avLst/>
          </a:prstGeom>
        </p:spPr>
        <p:txBody>
          <a:bodyPr>
            <a:normAutofit fontScale="70000" lnSpcReduction="20000"/>
          </a:bodyPr>
          <a:lstStyle/>
          <a:p>
            <a:pPr marL="317500" indent="-317500" defTabSz="321469">
              <a:lnSpc>
                <a:spcPct val="150000"/>
              </a:lnSpc>
              <a:spcBef>
                <a:spcPts val="0"/>
              </a:spcBef>
              <a:buSzPct val="80000"/>
              <a:buFont typeface="Georgia"/>
              <a:buChar char="•"/>
              <a:defRPr sz="6000" i="1">
                <a:solidFill>
                  <a:srgbClr val="000000"/>
                </a:solidFill>
              </a:defRPr>
            </a:pPr>
            <a:r>
              <a:rPr dirty="0"/>
              <a:t>Scalability is hugely important, particularly in a cultural foodservice environment.</a:t>
            </a:r>
          </a:p>
          <a:p>
            <a:pPr marL="317500" indent="-317500" defTabSz="321469">
              <a:lnSpc>
                <a:spcPct val="150000"/>
              </a:lnSpc>
              <a:spcBef>
                <a:spcPts val="0"/>
              </a:spcBef>
              <a:buSzPct val="80000"/>
              <a:buFont typeface="Georgia"/>
              <a:buChar char="•"/>
              <a:defRPr sz="6000" i="1">
                <a:solidFill>
                  <a:srgbClr val="000000"/>
                </a:solidFill>
              </a:defRPr>
            </a:pPr>
            <a:r>
              <a:rPr dirty="0"/>
              <a:t>Don’t be suckered in by the glamour of the venue.</a:t>
            </a:r>
          </a:p>
        </p:txBody>
      </p:sp>
    </p:spTree>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Final Thoughts and Recommendations"/>
          <p:cNvSpPr txBox="1">
            <a:spLocks noGrp="1"/>
          </p:cNvSpPr>
          <p:nvPr>
            <p:ph type="title"/>
          </p:nvPr>
        </p:nvSpPr>
        <p:spPr>
          <a:xfrm>
            <a:off x="237995" y="365125"/>
            <a:ext cx="11115805" cy="1325563"/>
          </a:xfrm>
          <a:prstGeom prst="rect">
            <a:avLst/>
          </a:prstGeom>
        </p:spPr>
        <p:txBody>
          <a:bodyPr>
            <a:noAutofit/>
          </a:bodyPr>
          <a:lstStyle>
            <a:lvl1pPr defTabSz="772239">
              <a:defRPr sz="9964"/>
            </a:lvl1pPr>
          </a:lstStyle>
          <a:p>
            <a:r>
              <a:rPr sz="5400" dirty="0"/>
              <a:t>Final Thoughts and Recommendations</a:t>
            </a:r>
          </a:p>
        </p:txBody>
      </p:sp>
      <p:sp>
        <p:nvSpPr>
          <p:cNvPr id="273" name="Make sure that the operational component of the venue is functional.…"/>
          <p:cNvSpPr txBox="1">
            <a:spLocks noGrp="1"/>
          </p:cNvSpPr>
          <p:nvPr>
            <p:ph type="body" sz="half" idx="1"/>
          </p:nvPr>
        </p:nvSpPr>
        <p:spPr>
          <a:xfrm>
            <a:off x="838200" y="1690688"/>
            <a:ext cx="10396142" cy="4018360"/>
          </a:xfrm>
          <a:prstGeom prst="rect">
            <a:avLst/>
          </a:prstGeom>
        </p:spPr>
        <p:txBody>
          <a:bodyPr>
            <a:noAutofit/>
          </a:bodyPr>
          <a:lstStyle/>
          <a:p>
            <a:pPr marL="268287" indent="-268287" defTabSz="250746">
              <a:lnSpc>
                <a:spcPct val="150000"/>
              </a:lnSpc>
              <a:spcBef>
                <a:spcPts val="0"/>
              </a:spcBef>
              <a:buSzPct val="80000"/>
              <a:buFont typeface="Georgia"/>
              <a:buChar char="•"/>
              <a:defRPr sz="5069" i="1">
                <a:solidFill>
                  <a:srgbClr val="000000"/>
                </a:solidFill>
              </a:defRPr>
            </a:pPr>
            <a:r>
              <a:rPr sz="2400" dirty="0"/>
              <a:t>Make sure that the operational component of the venue is functional.</a:t>
            </a:r>
          </a:p>
          <a:p>
            <a:pPr marL="268287" indent="-268287" defTabSz="250746">
              <a:lnSpc>
                <a:spcPct val="150000"/>
              </a:lnSpc>
              <a:spcBef>
                <a:spcPts val="0"/>
              </a:spcBef>
              <a:buSzPct val="80000"/>
              <a:buFont typeface="Georgia"/>
              <a:buChar char="•"/>
              <a:defRPr sz="5069" i="1">
                <a:solidFill>
                  <a:srgbClr val="000000"/>
                </a:solidFill>
              </a:defRPr>
            </a:pPr>
            <a:endParaRPr sz="2400" dirty="0"/>
          </a:p>
          <a:p>
            <a:pPr marL="268287" indent="-268287" defTabSz="250746">
              <a:lnSpc>
                <a:spcPct val="150000"/>
              </a:lnSpc>
              <a:spcBef>
                <a:spcPts val="0"/>
              </a:spcBef>
              <a:buSzPct val="80000"/>
              <a:buFont typeface="Georgia"/>
              <a:buChar char="•"/>
              <a:defRPr sz="5069" i="1">
                <a:solidFill>
                  <a:srgbClr val="000000"/>
                </a:solidFill>
              </a:defRPr>
            </a:pPr>
            <a:r>
              <a:rPr sz="2400" dirty="0"/>
              <a:t>Don’t be afraid to ask questions, even tough and skeptical questions.</a:t>
            </a:r>
          </a:p>
          <a:p>
            <a:pPr marL="268287" indent="-268287" defTabSz="250746">
              <a:lnSpc>
                <a:spcPct val="150000"/>
              </a:lnSpc>
              <a:spcBef>
                <a:spcPts val="0"/>
              </a:spcBef>
              <a:buSzPct val="80000"/>
              <a:buFont typeface="Georgia"/>
              <a:buChar char="•"/>
              <a:defRPr sz="5069" i="1">
                <a:solidFill>
                  <a:srgbClr val="000000"/>
                </a:solidFill>
              </a:defRPr>
            </a:pPr>
            <a:endParaRPr sz="2400" dirty="0"/>
          </a:p>
          <a:p>
            <a:pPr marL="268287" indent="-268287" defTabSz="250746">
              <a:lnSpc>
                <a:spcPct val="150000"/>
              </a:lnSpc>
              <a:spcBef>
                <a:spcPts val="0"/>
              </a:spcBef>
              <a:buSzPct val="80000"/>
              <a:buFont typeface="Georgia"/>
              <a:buChar char="•"/>
              <a:defRPr sz="5069" i="1">
                <a:solidFill>
                  <a:srgbClr val="000000"/>
                </a:solidFill>
              </a:defRPr>
            </a:pPr>
            <a:r>
              <a:rPr sz="2400" dirty="0"/>
              <a:t>Test the capacities yourself.  They are just as likely to be too low as too high.</a:t>
            </a:r>
          </a:p>
        </p:txBody>
      </p:sp>
    </p:spTree>
  </p:cSld>
  <p:clrMapOvr>
    <a:masterClrMapping/>
  </p:clrMapOvr>
  <p:transition spd="med"/>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Final Thoughts and Recommendations"/>
          <p:cNvSpPr txBox="1">
            <a:spLocks noGrp="1"/>
          </p:cNvSpPr>
          <p:nvPr>
            <p:ph type="title"/>
          </p:nvPr>
        </p:nvSpPr>
        <p:spPr>
          <a:xfrm>
            <a:off x="275573" y="365125"/>
            <a:ext cx="11078227" cy="1325563"/>
          </a:xfrm>
          <a:prstGeom prst="rect">
            <a:avLst/>
          </a:prstGeom>
        </p:spPr>
        <p:txBody>
          <a:bodyPr>
            <a:noAutofit/>
          </a:bodyPr>
          <a:lstStyle>
            <a:lvl1pPr defTabSz="772239">
              <a:defRPr sz="9964"/>
            </a:lvl1pPr>
          </a:lstStyle>
          <a:p>
            <a:r>
              <a:rPr sz="5400" dirty="0"/>
              <a:t>Final Thoughts and Recommendations</a:t>
            </a:r>
          </a:p>
        </p:txBody>
      </p:sp>
      <p:sp>
        <p:nvSpPr>
          <p:cNvPr id="276" name="Run your own unit level P&amp;L with three scenarios – optimistic, pessimistic, and most likely.…"/>
          <p:cNvSpPr txBox="1">
            <a:spLocks noGrp="1"/>
          </p:cNvSpPr>
          <p:nvPr>
            <p:ph type="body" sz="half" idx="1"/>
          </p:nvPr>
        </p:nvSpPr>
        <p:spPr>
          <a:xfrm>
            <a:off x="696952" y="1567918"/>
            <a:ext cx="10971412" cy="4018360"/>
          </a:xfrm>
          <a:prstGeom prst="rect">
            <a:avLst/>
          </a:prstGeom>
        </p:spPr>
        <p:txBody>
          <a:bodyPr>
            <a:normAutofit fontScale="70000" lnSpcReduction="20000"/>
          </a:bodyPr>
          <a:lstStyle/>
          <a:p>
            <a:pPr marL="0" indent="0" defTabSz="321469">
              <a:lnSpc>
                <a:spcPct val="150000"/>
              </a:lnSpc>
              <a:spcBef>
                <a:spcPts val="0"/>
              </a:spcBef>
              <a:buNone/>
              <a:defRPr sz="5300">
                <a:solidFill>
                  <a:srgbClr val="000000"/>
                </a:solidFill>
              </a:defRPr>
            </a:pPr>
            <a:endParaRPr dirty="0"/>
          </a:p>
          <a:p>
            <a:pPr marL="243417" indent="-243417" defTabSz="321469">
              <a:lnSpc>
                <a:spcPct val="150000"/>
              </a:lnSpc>
              <a:spcBef>
                <a:spcPts val="0"/>
              </a:spcBef>
              <a:buSzPct val="80000"/>
              <a:buFont typeface="Georgia"/>
              <a:buChar char="•"/>
              <a:defRPr sz="5300" i="1">
                <a:solidFill>
                  <a:srgbClr val="000000"/>
                </a:solidFill>
              </a:defRPr>
            </a:pPr>
            <a:r>
              <a:rPr dirty="0"/>
              <a:t>Run your own unit level P&amp;L with three scenarios – optimistic, pessimistic, and most likely.</a:t>
            </a:r>
          </a:p>
          <a:p>
            <a:pPr marL="243417" indent="-243417" defTabSz="321469">
              <a:lnSpc>
                <a:spcPct val="150000"/>
              </a:lnSpc>
              <a:spcBef>
                <a:spcPts val="0"/>
              </a:spcBef>
              <a:buSzPct val="80000"/>
              <a:buFont typeface="Georgia"/>
              <a:buChar char="•"/>
              <a:defRPr sz="5300" i="1">
                <a:solidFill>
                  <a:srgbClr val="000000"/>
                </a:solidFill>
              </a:defRPr>
            </a:pPr>
            <a:r>
              <a:rPr dirty="0"/>
              <a:t>Make sure the new venture will not swamp your existing business.</a:t>
            </a:r>
          </a:p>
        </p:txBody>
      </p:sp>
    </p:spTree>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 name="Final Thoughts and Recommendations"/>
          <p:cNvSpPr txBox="1">
            <a:spLocks noGrp="1"/>
          </p:cNvSpPr>
          <p:nvPr>
            <p:ph type="title"/>
          </p:nvPr>
        </p:nvSpPr>
        <p:spPr>
          <a:xfrm>
            <a:off x="382388" y="365125"/>
            <a:ext cx="11354500" cy="1325563"/>
          </a:xfrm>
          <a:prstGeom prst="rect">
            <a:avLst/>
          </a:prstGeom>
        </p:spPr>
        <p:txBody>
          <a:bodyPr>
            <a:noAutofit/>
          </a:bodyPr>
          <a:lstStyle>
            <a:lvl1pPr defTabSz="772239">
              <a:defRPr sz="9964"/>
            </a:lvl1pPr>
          </a:lstStyle>
          <a:p>
            <a:r>
              <a:rPr sz="5400" dirty="0"/>
              <a:t>Final Thoughts and Recommendations</a:t>
            </a:r>
          </a:p>
        </p:txBody>
      </p:sp>
      <p:sp>
        <p:nvSpPr>
          <p:cNvPr id="279" name="Go into this with your eyes open! Do not assume that anyone but you will be looking out for your best interests."/>
          <p:cNvSpPr txBox="1">
            <a:spLocks noGrp="1"/>
          </p:cNvSpPr>
          <p:nvPr>
            <p:ph type="body" sz="half" idx="1"/>
          </p:nvPr>
        </p:nvSpPr>
        <p:spPr>
          <a:xfrm>
            <a:off x="635992" y="2125266"/>
            <a:ext cx="10971412" cy="4018360"/>
          </a:xfrm>
          <a:prstGeom prst="rect">
            <a:avLst/>
          </a:prstGeom>
        </p:spPr>
        <p:txBody>
          <a:bodyPr>
            <a:normAutofit fontScale="77500" lnSpcReduction="20000"/>
          </a:bodyPr>
          <a:lstStyle/>
          <a:p>
            <a:pPr marL="0" indent="0" defTabSz="321469">
              <a:lnSpc>
                <a:spcPct val="150000"/>
              </a:lnSpc>
              <a:spcBef>
                <a:spcPts val="0"/>
              </a:spcBef>
              <a:buSzPct val="80000"/>
              <a:buNone/>
              <a:defRPr sz="6300" i="1">
                <a:solidFill>
                  <a:srgbClr val="000000"/>
                </a:solidFill>
              </a:defRPr>
            </a:pPr>
            <a:r>
              <a:rPr dirty="0"/>
              <a:t>Go into this with your eyes open! Do not assume that anyone but you will be looking out for your best interests.</a:t>
            </a:r>
          </a:p>
        </p:txBody>
      </p:sp>
    </p:spTree>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DB5BF-7F29-B882-E6D2-F5FA321D1C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3DC37E-3C46-18D0-C555-9A30E3A851C3}"/>
              </a:ext>
            </a:extLst>
          </p:cNvPr>
          <p:cNvSpPr>
            <a:spLocks noGrp="1"/>
          </p:cNvSpPr>
          <p:nvPr>
            <p:ph type="ctrTitle"/>
          </p:nvPr>
        </p:nvSpPr>
        <p:spPr>
          <a:xfrm>
            <a:off x="5346289" y="3270145"/>
            <a:ext cx="6345501" cy="1821375"/>
          </a:xfrm>
        </p:spPr>
        <p:txBody>
          <a:bodyPr/>
          <a:lstStyle/>
          <a:p>
            <a:r>
              <a:rPr lang="en-US" sz="4800" dirty="0"/>
              <a:t>Venues and Caterers</a:t>
            </a:r>
            <a:br>
              <a:rPr lang="en-US" sz="4800" dirty="0"/>
            </a:br>
            <a:r>
              <a:rPr lang="en-US" sz="4800" dirty="0"/>
              <a:t>A Relationship Evolution</a:t>
            </a:r>
          </a:p>
        </p:txBody>
      </p:sp>
      <p:sp>
        <p:nvSpPr>
          <p:cNvPr id="3" name="Subtitle 2">
            <a:extLst>
              <a:ext uri="{FF2B5EF4-FFF2-40B4-BE49-F238E27FC236}">
                <a16:creationId xmlns:a16="http://schemas.microsoft.com/office/drawing/2014/main" id="{7E141808-F38E-9163-D512-71C247C7318C}"/>
              </a:ext>
            </a:extLst>
          </p:cNvPr>
          <p:cNvSpPr>
            <a:spLocks noGrp="1"/>
          </p:cNvSpPr>
          <p:nvPr>
            <p:ph type="subTitle" idx="1"/>
          </p:nvPr>
        </p:nvSpPr>
        <p:spPr>
          <a:xfrm>
            <a:off x="5346290" y="5091520"/>
            <a:ext cx="6345500" cy="1364364"/>
          </a:xfrm>
        </p:spPr>
        <p:txBody>
          <a:bodyPr/>
          <a:lstStyle/>
          <a:p>
            <a:r>
              <a:rPr lang="en-US" dirty="0"/>
              <a:t>Carl Sacks</a:t>
            </a:r>
          </a:p>
          <a:p>
            <a:r>
              <a:rPr lang="en-US" dirty="0"/>
              <a:t>Certified Catering Consultants</a:t>
            </a:r>
          </a:p>
          <a:p>
            <a:r>
              <a:rPr lang="en-US" sz="2000" dirty="0" err="1">
                <a:hlinkClick r:id="rId2"/>
              </a:rPr>
              <a:t>carl.sacks@certifiedcatering</a:t>
            </a:r>
            <a:r>
              <a:rPr lang="en-US" sz="2000" dirty="0" err="1"/>
              <a:t>consultants.com</a:t>
            </a:r>
            <a:r>
              <a:rPr lang="en-US" sz="2000" dirty="0"/>
              <a:t> </a:t>
            </a:r>
          </a:p>
        </p:txBody>
      </p:sp>
    </p:spTree>
    <p:extLst>
      <p:ext uri="{BB962C8B-B14F-4D97-AF65-F5344CB8AC3E}">
        <p14:creationId xmlns:p14="http://schemas.microsoft.com/office/powerpoint/2010/main" val="4205142478"/>
      </p:ext>
    </p:extLst>
  </p:cSld>
  <p:clrMapOvr>
    <a:masterClrMapping/>
  </p:clrMapOvr>
</p:sld>
</file>

<file path=ppt/theme/theme1.xml><?xml version="1.0" encoding="utf-8"?>
<a:theme xmlns:a="http://schemas.openxmlformats.org/drawingml/2006/main" name="Cover Orbit">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over Stage">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Cover Crowd">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Cover Food">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Cover Custom">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Content 1">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Content 2">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8.xml><?xml version="1.0" encoding="utf-8"?>
<a:theme xmlns:a="http://schemas.openxmlformats.org/drawingml/2006/main" name="Content 3">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9.xml><?xml version="1.0" encoding="utf-8"?>
<a:theme xmlns:a="http://schemas.openxmlformats.org/drawingml/2006/main" name="Content 4">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10.xml><?xml version="1.0" encoding="utf-8"?>
<a:theme xmlns:a="http://schemas.openxmlformats.org/drawingml/2006/main" name="Content 5">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225</TotalTime>
  <Words>4152</Words>
  <Application>Microsoft Macintosh PowerPoint</Application>
  <PresentationFormat>Widescreen</PresentationFormat>
  <Paragraphs>339</Paragraphs>
  <Slides>72</Slides>
  <Notes>1</Notes>
  <HiddenSlides>0</HiddenSlides>
  <MMClips>0</MMClips>
  <ScaleCrop>false</ScaleCrop>
  <HeadingPairs>
    <vt:vector size="6" baseType="variant">
      <vt:variant>
        <vt:lpstr>Fonts Used</vt:lpstr>
      </vt:variant>
      <vt:variant>
        <vt:i4>8</vt:i4>
      </vt:variant>
      <vt:variant>
        <vt:lpstr>Theme</vt:lpstr>
      </vt:variant>
      <vt:variant>
        <vt:i4>10</vt:i4>
      </vt:variant>
      <vt:variant>
        <vt:lpstr>Slide Titles</vt:lpstr>
      </vt:variant>
      <vt:variant>
        <vt:i4>72</vt:i4>
      </vt:variant>
    </vt:vector>
  </HeadingPairs>
  <TitlesOfParts>
    <vt:vector size="90" baseType="lpstr">
      <vt:lpstr>Aleo Medium</vt:lpstr>
      <vt:lpstr>Aleo SemiBold</vt:lpstr>
      <vt:lpstr>Aptos</vt:lpstr>
      <vt:lpstr>Arial</vt:lpstr>
      <vt:lpstr>Georgia</vt:lpstr>
      <vt:lpstr>Open Sans</vt:lpstr>
      <vt:lpstr>Open Sans Semibold</vt:lpstr>
      <vt:lpstr>Symbol</vt:lpstr>
      <vt:lpstr>Cover Orbit</vt:lpstr>
      <vt:lpstr>Cover Stage</vt:lpstr>
      <vt:lpstr>Cover Crowd</vt:lpstr>
      <vt:lpstr>Cover Food</vt:lpstr>
      <vt:lpstr>Cover Custom</vt:lpstr>
      <vt:lpstr>Content 1</vt:lpstr>
      <vt:lpstr>Content 2</vt:lpstr>
      <vt:lpstr>Content 3</vt:lpstr>
      <vt:lpstr>Content 4</vt:lpstr>
      <vt:lpstr>Content 5</vt:lpstr>
      <vt:lpstr>Venues and Caterers A Relationship Evolution</vt:lpstr>
      <vt:lpstr>My Qualifications - Consultant on Cultural Venue Projects</vt:lpstr>
      <vt:lpstr>Consultant  on Cultural Venue Projects</vt:lpstr>
      <vt:lpstr>Consultant for Caterers Seeking Venue Contracts</vt:lpstr>
      <vt:lpstr> Consultant for Commercial Event Venues</vt:lpstr>
      <vt:lpstr>Why is it even important for a caterer to have venue relationships?</vt:lpstr>
      <vt:lpstr>Why is it even important for a caterer to have venue relationships?</vt:lpstr>
      <vt:lpstr>Venues Most Likely to Contract With Caterers</vt:lpstr>
      <vt:lpstr>Other Venues Likely to Contract With Caterers</vt:lpstr>
      <vt:lpstr>Venues Most Likely to Have In-House Food Service</vt:lpstr>
      <vt:lpstr>Speaking of Evolution, What Has Changed in the Caterer/Venue Relationship Recently?</vt:lpstr>
      <vt:lpstr>Speaking of Evolution, What Has Changed in the Caterer/Venue Relationship Recently?</vt:lpstr>
      <vt:lpstr>Speaking of Evolution, What Has Changed in the Caterer/Venue Relationship Recently?</vt:lpstr>
      <vt:lpstr>Speaking of Evolution, What Has Changed in the Caterer/Venue Relationship Recently?</vt:lpstr>
      <vt:lpstr>Speaking of Evolution, What Has Changed in the Caterer/Venue Relationship Recently?</vt:lpstr>
      <vt:lpstr>Speaking of Evolution, What Has Changed in the Caterer/Venue Relationship Recently?</vt:lpstr>
      <vt:lpstr>Contract Models</vt:lpstr>
      <vt:lpstr>Exclusive Contract</vt:lpstr>
      <vt:lpstr>Exclusive Contract</vt:lpstr>
      <vt:lpstr>Short (Preferred) List</vt:lpstr>
      <vt:lpstr>Long List or Open Venue</vt:lpstr>
      <vt:lpstr>Trends in Exclusivity</vt:lpstr>
      <vt:lpstr>PowerPoint Presentation</vt:lpstr>
      <vt:lpstr>PowerPoint Presentation</vt:lpstr>
      <vt:lpstr>PowerPoint Presentation</vt:lpstr>
      <vt:lpstr>PowerPoint Presentation</vt:lpstr>
      <vt:lpstr>PowerPoint Presentation</vt:lpstr>
      <vt:lpstr>What does an RFP look like?</vt:lpstr>
      <vt:lpstr>Catering Contract Financial Model Factors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Components of an Effective Venue Proposal/RFP Response</vt:lpstr>
      <vt:lpstr>Most RFP’s will specify what the venue wants to see in the response. But if you are ever in a situation where you are doing an informal bid, or if you want to develop a bid template, here is a list of the items that you would typically want to include: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Packaging of Proposal</vt:lpstr>
      <vt:lpstr>PowerPoint Presentation</vt:lpstr>
      <vt:lpstr>What does an RFP response from a major national foodservice company look like?</vt:lpstr>
      <vt:lpstr>Decision Making Variables - Cultural Venues</vt:lpstr>
      <vt:lpstr>Decision Process for Publicly Owned Venues</vt:lpstr>
      <vt:lpstr>Key Factors in an RFP Response</vt:lpstr>
      <vt:lpstr>Key Factors in an RFP Response</vt:lpstr>
      <vt:lpstr>Things to do in Preparation for an RFP</vt:lpstr>
      <vt:lpstr>Things to do to in Preparation for an RFP</vt:lpstr>
      <vt:lpstr>Things to do to prepare for a specific RFP</vt:lpstr>
      <vt:lpstr>Things to do to prepare for a specific RFP</vt:lpstr>
      <vt:lpstr>Final Thoughts and Recommendations</vt:lpstr>
      <vt:lpstr>Final Thoughts and Recommendations</vt:lpstr>
      <vt:lpstr>Final Thoughts and Recommendations</vt:lpstr>
      <vt:lpstr>Final Thoughts and Recommendations</vt:lpstr>
      <vt:lpstr>Final Thoughts and Recommendations</vt:lpstr>
      <vt:lpstr>Venues and Caterers A Relationship Evolution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Lokatys, Jaeson</dc:creator>
  <cp:lastModifiedBy>Carl Sacks</cp:lastModifiedBy>
  <cp:revision>5</cp:revision>
  <dcterms:created xsi:type="dcterms:W3CDTF">2025-06-20T13:57:37Z</dcterms:created>
  <dcterms:modified xsi:type="dcterms:W3CDTF">2026-02-09T21:37:36Z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bbab825-a111-45e4-86a1-18cee0005896_Enabled">
    <vt:lpwstr>true</vt:lpwstr>
  </property>
  <property fmtid="{D5CDD505-2E9C-101B-9397-08002B2CF9AE}" pid="3" name="MSIP_Label_2bbab825-a111-45e4-86a1-18cee0005896_SetDate">
    <vt:lpwstr>2025-06-20T14:05:33Z</vt:lpwstr>
  </property>
  <property fmtid="{D5CDD505-2E9C-101B-9397-08002B2CF9AE}" pid="4" name="MSIP_Label_2bbab825-a111-45e4-86a1-18cee0005896_Method">
    <vt:lpwstr>Standard</vt:lpwstr>
  </property>
  <property fmtid="{D5CDD505-2E9C-101B-9397-08002B2CF9AE}" pid="5" name="MSIP_Label_2bbab825-a111-45e4-86a1-18cee0005896_Name">
    <vt:lpwstr>2bbab825-a111-45e4-86a1-18cee0005896</vt:lpwstr>
  </property>
  <property fmtid="{D5CDD505-2E9C-101B-9397-08002B2CF9AE}" pid="6" name="MSIP_Label_2bbab825-a111-45e4-86a1-18cee0005896_SiteId">
    <vt:lpwstr>2567d566-604c-408a-8a60-55d0dc9d9d6b</vt:lpwstr>
  </property>
  <property fmtid="{D5CDD505-2E9C-101B-9397-08002B2CF9AE}" pid="7" name="MSIP_Label_2bbab825-a111-45e4-86a1-18cee0005896_ActionId">
    <vt:lpwstr>70e17033-be51-4e7c-b2d0-075ea9fee0e3</vt:lpwstr>
  </property>
  <property fmtid="{D5CDD505-2E9C-101B-9397-08002B2CF9AE}" pid="8" name="MSIP_Label_2bbab825-a111-45e4-86a1-18cee0005896_ContentBits">
    <vt:lpwstr>2</vt:lpwstr>
  </property>
  <property fmtid="{D5CDD505-2E9C-101B-9397-08002B2CF9AE}" pid="9" name="MSIP_Label_2bbab825-a111-45e4-86a1-18cee0005896_Tag">
    <vt:lpwstr>50, 3, 0, 1</vt:lpwstr>
  </property>
  <property fmtid="{D5CDD505-2E9C-101B-9397-08002B2CF9AE}" pid="10" name="ClassificationContentMarkingFooterLocations">
    <vt:lpwstr>Office Theme:9\Custom Design:8</vt:lpwstr>
  </property>
  <property fmtid="{D5CDD505-2E9C-101B-9397-08002B2CF9AE}" pid="11" name="ClassificationContentMarkingFooterText">
    <vt:lpwstr>Information Classification: General</vt:lpwstr>
  </property>
</Properties>
</file>