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8288000" cy="10287000"/>
  <p:notesSz cx="6858000" cy="9144000"/>
  <p:embeddedFontLst>
    <p:embeddedFont>
      <p:font typeface="Arial Bold" panose="020B0704020202020204" pitchFamily="34" charset="0"/>
      <p:regular r:id="rId51"/>
      <p:bold r:id="rId52"/>
    </p:embeddedFont>
    <p:embeddedFont>
      <p:font typeface="Arial Bold Italics" panose="020B0704020202090204" pitchFamily="34" charset="0"/>
      <p:regular r:id="rId53"/>
      <p:bold r:id="rId54"/>
      <p:italic r:id="rId55"/>
      <p:boldItalic r:id="rId56"/>
    </p:embeddedFont>
    <p:embeddedFont>
      <p:font typeface="Arial Italics" panose="020B0604020202090204" pitchFamily="34" charset="0"/>
      <p:regular r:id="rId57"/>
      <p:italic r:id="rId58"/>
    </p:embeddedFont>
    <p:embeddedFont>
      <p:font typeface="Body Grotesque" panose="02000503040000020004" pitchFamily="2" charset="0"/>
      <p:regular r:id="rId59"/>
    </p:embeddedFont>
    <p:embeddedFont>
      <p:font typeface="GFS Didot" panose="02000500000000020003" pitchFamily="2" charset="77"/>
      <p:regular r:id="rId60"/>
    </p:embeddedFont>
    <p:embeddedFont>
      <p:font typeface="Moontime" pitchFamily="2" charset="0"/>
      <p:regular r:id="rId61"/>
    </p:embeddedFont>
    <p:embeddedFont>
      <p:font typeface="Nunito" pitchFamily="2" charset="77"/>
      <p:regular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67" autoAdjust="0"/>
  </p:normalViewPr>
  <p:slideViewPr>
    <p:cSldViewPr>
      <p:cViewPr varScale="1">
        <p:scale>
          <a:sx n="74" d="100"/>
          <a:sy n="74" d="100"/>
        </p:scale>
        <p:origin x="62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1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04.02.2026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We did not get into the industry to sell, but yet we are not able to do what we love without booking sales.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We put customers’ needs first, \be in service to them. </a:t>
            </a:r>
          </a:p>
          <a:p>
            <a:endParaRPr lang="en-US"/>
          </a:p>
          <a:p>
            <a:r>
              <a:rPr lang="en-US"/>
              <a:t>As planners, vendors don’t sell themselves/talk out of. </a:t>
            </a:r>
          </a:p>
          <a:p>
            <a:endParaRPr lang="en-US"/>
          </a:p>
          <a:p>
            <a:r>
              <a:rPr lang="en-US"/>
              <a:t>Intimidated or afraid of sales.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Before we even talk about sales, we have to take care of the precursor items first.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Empathy helps people feel understood. Authority shows you can deliver.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Your web site needs an inquiry form, have an email listed on your site and phone number. </a:t>
            </a:r>
          </a:p>
          <a:p>
            <a:endParaRPr lang="en-US"/>
          </a:p>
          <a:p>
            <a:r>
              <a:rPr lang="en-US"/>
              <a:t>Just because you have a form doesn’t mean that’s the way they want. Address if applicable. </a:t>
            </a:r>
          </a:p>
          <a:p>
            <a:endParaRPr lang="en-US"/>
          </a:p>
          <a:p>
            <a:r>
              <a:rPr lang="en-US"/>
              <a:t>Make it easy for people to connect with you on their preferred method. </a:t>
            </a:r>
          </a:p>
          <a:p>
            <a:endParaRPr lang="en-US"/>
          </a:p>
          <a:p>
            <a:r>
              <a:rPr lang="en-US"/>
              <a:t>We will go in later to 3rd party sites, but just make sure your inquiry form is clean, easy and has ALL your info.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Gen Z is buying. </a:t>
            </a:r>
          </a:p>
          <a:p>
            <a:endParaRPr lang="en-US"/>
          </a:p>
          <a:p>
            <a:r>
              <a:rPr lang="en-US"/>
              <a:t>Gen Z values experiences and purposeful purchases. </a:t>
            </a:r>
          </a:p>
          <a:p>
            <a:endParaRPr lang="en-US"/>
          </a:p>
          <a:p>
            <a:r>
              <a:rPr lang="en-US"/>
              <a:t>And when it comes to buying services, they're all about buying from companies that align with their values.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Gen Z is buying. </a:t>
            </a:r>
          </a:p>
          <a:p>
            <a:endParaRPr lang="en-US"/>
          </a:p>
          <a:p>
            <a:r>
              <a:rPr lang="en-US"/>
              <a:t>Buy from companies that align with their values.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Create your own core values – instructions in the notes!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List your prices</a:t>
            </a:r>
          </a:p>
          <a:p>
            <a:r>
              <a:rPr lang="en-US"/>
              <a:t>Other options include: </a:t>
            </a:r>
          </a:p>
          <a:p>
            <a:r>
              <a:rPr lang="en-US"/>
              <a:t>- Prices start at</a:t>
            </a:r>
          </a:p>
          <a:p>
            <a:r>
              <a:rPr lang="en-US"/>
              <a:t>- Typical package spend</a:t>
            </a:r>
          </a:p>
          <a:p>
            <a:endParaRPr lang="en-US"/>
          </a:p>
          <a:p>
            <a:r>
              <a:rPr lang="en-US"/>
              <a:t>For certain packages or offers have bullet points. </a:t>
            </a:r>
          </a:p>
          <a:p>
            <a:endParaRPr lang="en-US"/>
          </a:p>
          <a:p>
            <a:r>
              <a:rPr lang="en-US"/>
              <a:t>For full service or more services, okay to do more story telling.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Why is social media important? Well todays couples are more likely to use Instagram and TikTok to search, more than Google. (PYMTS)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Social media Audit - visit your pages and add your appropriate email/phone. </a:t>
            </a:r>
          </a:p>
          <a:p>
            <a:endParaRPr lang="en-US"/>
          </a:p>
          <a:p>
            <a:r>
              <a:rPr lang="en-US"/>
              <a:t>Can people reach you through Social Media? </a:t>
            </a:r>
          </a:p>
          <a:p>
            <a:endParaRPr lang="en-US"/>
          </a:p>
          <a:p>
            <a:r>
              <a:rPr lang="en-US"/>
              <a:t>Do your links work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Make the most of your profile. There are two ways to get the visitor more information. A linktree or hidden website page.</a:t>
            </a:r>
          </a:p>
          <a:p>
            <a:endParaRPr lang="en-US"/>
          </a:p>
          <a:p>
            <a:r>
              <a:rPr lang="en-US"/>
              <a:t>Linktree is great, it allows for the visitor to click on the one link, takes them to a mobile site where you can host multiple links. </a:t>
            </a:r>
          </a:p>
          <a:p>
            <a:endParaRPr lang="en-US"/>
          </a:p>
          <a:p>
            <a:r>
              <a:rPr lang="en-US"/>
              <a:t>Doesn’t track clicks, will not integrate into your google analytics.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dedicated page on your website you can label it something (yourwebsite)/instagram. </a:t>
            </a:r>
          </a:p>
          <a:p>
            <a:endParaRPr lang="en-US"/>
          </a:p>
          <a:p>
            <a:r>
              <a:rPr lang="en-US"/>
              <a:t>land on your website. </a:t>
            </a:r>
          </a:p>
          <a:p>
            <a:endParaRPr lang="en-US"/>
          </a:p>
          <a:p>
            <a:r>
              <a:rPr lang="en-US"/>
              <a:t>The look and feel is similar to linktree but allows you to customize and track better.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Social Media is a powerful tool for inquiries. </a:t>
            </a:r>
          </a:p>
          <a:p>
            <a:endParaRPr lang="en-US"/>
          </a:p>
          <a:p>
            <a:r>
              <a:rPr lang="en-US"/>
              <a:t>Make sure you have the ability to receive messages. </a:t>
            </a:r>
          </a:p>
          <a:p>
            <a:endParaRPr lang="en-US"/>
          </a:p>
          <a:p>
            <a:r>
              <a:rPr lang="en-US"/>
              <a:t>Answer back as quick as possible and move the conversation to email.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 57% of Gen Z expect a response within 24 hours, </a:t>
            </a:r>
          </a:p>
          <a:p>
            <a:r>
              <a:rPr lang="en-US" dirty="0"/>
              <a:t>while 27% expect a response within 3 hours.</a:t>
            </a:r>
          </a:p>
          <a:p>
            <a:endParaRPr lang="en-US" dirty="0"/>
          </a:p>
          <a:p>
            <a:r>
              <a:rPr lang="en-US" dirty="0" err="1"/>
              <a:t>Salesmate</a:t>
            </a:r>
            <a:r>
              <a:rPr lang="en-US" dirty="0"/>
              <a:t> and </a:t>
            </a:r>
            <a:r>
              <a:rPr lang="en-US" dirty="0" err="1"/>
              <a:t>Podium.com</a:t>
            </a:r>
            <a:r>
              <a:rPr lang="en-US" dirty="0"/>
              <a:t> - two leading sales sites did large studies and found...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How you handle inquiries is a very important part of the process. </a:t>
            </a:r>
          </a:p>
          <a:p>
            <a:endParaRPr lang="en-US"/>
          </a:p>
          <a:p>
            <a:r>
              <a:rPr lang="en-US"/>
              <a:t>Knowing that response time matters, you will need to review how you are responding to a inquiry. Is it a template email? Automation? This is the first impression. </a:t>
            </a:r>
          </a:p>
          <a:p>
            <a:endParaRPr lang="en-US"/>
          </a:p>
          <a:p>
            <a:r>
              <a:rPr lang="en-US"/>
              <a:t>We will then talk about why it's important to book a meeting. What Tech we can use to help. And lastly, how often should we be following up.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First meeting is the expert, everyone is compared to that level.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Utlizing software and technology can be helpful for tracking information. </a:t>
            </a:r>
          </a:p>
          <a:p>
            <a:endParaRPr lang="en-US"/>
          </a:p>
          <a:p>
            <a:r>
              <a:rPr lang="en-US"/>
              <a:t>When a lead comes in, you have everything in one place. If you are not wanting to use software, that's fine - but make sure you are tracking in a google sheet at a minimum.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As I mentioned a template is going to save you time from having to re-write countless emails. I like to save templates with highlights in red so I know what to change to personalize the email. Gmail and Outlook have great template features. Use them to help speed up your response time, but always personalize. </a:t>
            </a:r>
          </a:p>
          <a:p>
            <a:r>
              <a:rPr lang="en-US"/>
              <a:t>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I like to save templates with highlights in red so I know what to change to personalize the email. Gmail and Outlook have great template features. </a:t>
            </a:r>
          </a:p>
          <a:p>
            <a:endParaRPr lang="en-US" dirty="0"/>
          </a:p>
          <a:p>
            <a:r>
              <a:rPr lang="en-US" dirty="0"/>
              <a:t>Use to help speed up your response time, but always personalize. Next is a sample.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When responding quickly, it does not mean it needs to be long. </a:t>
            </a:r>
          </a:p>
          <a:p>
            <a:endParaRPr lang="en-US"/>
          </a:p>
          <a:p>
            <a:r>
              <a:rPr lang="en-US"/>
              <a:t>Drafted template that you can customize.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Get them communicating with you and let them ask for the meeting.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Some ask for a meeting right away. Skip the low-commitment question; have a link in your email template</a:t>
            </a:r>
          </a:p>
          <a:p>
            <a:endParaRPr lang="en-US"/>
          </a:p>
          <a:p>
            <a:r>
              <a:rPr lang="en-US"/>
              <a:t>Don’t go back and forth - put the power in the client’s hands.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PLAY VIDEO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GRAMMARLY – play video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 err="1"/>
              <a:t>Mailsuite</a:t>
            </a:r>
            <a:r>
              <a:rPr lang="en-US" dirty="0"/>
              <a:t>….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Enter info into a tracking system (like Zapier)</a:t>
            </a:r>
          </a:p>
          <a:p>
            <a:endParaRPr lang="en-US"/>
          </a:p>
          <a:p>
            <a:r>
              <a:rPr lang="en-US"/>
              <a:t>Find common ground: Facebook, Linkedin, &amp; Pinterest - get to know as much about them as possible.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Here is the overview, but let's dive into the specifics.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You don’t actually state “upfront contract”</a:t>
            </a:r>
          </a:p>
          <a:p>
            <a:endParaRPr lang="en-US"/>
          </a:p>
          <a:p>
            <a:r>
              <a:rPr lang="en-US"/>
              <a:t>Give example of what an upfront contract is.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After they have spilled their guts to you… think about the timeline and ask questions. </a:t>
            </a:r>
          </a:p>
          <a:p>
            <a:endParaRPr lang="en-US"/>
          </a:p>
          <a:p>
            <a:r>
              <a:rPr lang="en-US"/>
              <a:t>Ask them “What do they want in (vendor name)</a:t>
            </a:r>
          </a:p>
          <a:p>
            <a:endParaRPr lang="en-US"/>
          </a:p>
          <a:p>
            <a:r>
              <a:rPr lang="en-US"/>
              <a:t>Switching gears, I would love to talk more about some of the details you just mentioned and how we can help</a:t>
            </a:r>
          </a:p>
          <a:p>
            <a:endParaRPr lang="en-US"/>
          </a:p>
          <a:p>
            <a:r>
              <a:rPr lang="en-US"/>
              <a:t>Last  - would they like to see a sample contract? SAMPLE being the key word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This is the overview - let's dig in.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Proposals –You have to do what is right for you and how much time you want to invest upfront. </a:t>
            </a:r>
          </a:p>
          <a:p>
            <a:endParaRPr lang="en-US"/>
          </a:p>
          <a:p>
            <a:r>
              <a:rPr lang="en-US"/>
              <a:t>A proposal is not a contract. Instead, a proposal is the heart of your business. A template about you, your business, and what you plan to deliver. </a:t>
            </a:r>
          </a:p>
          <a:p>
            <a:endParaRPr lang="en-US"/>
          </a:p>
          <a:p>
            <a:r>
              <a:rPr lang="en-US"/>
              <a:t>If you are adamant about proposals - Can you build one template to use? </a:t>
            </a:r>
          </a:p>
          <a:p>
            <a:endParaRPr lang="en-US"/>
          </a:p>
          <a:p>
            <a:r>
              <a:rPr lang="en-US"/>
              <a:t>Can you cut out all together?  And have a more robust contract?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Make it easy to book you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Make is easy on them and use an automated system. </a:t>
            </a:r>
          </a:p>
          <a:p>
            <a:endParaRPr lang="en-US"/>
          </a:p>
          <a:p>
            <a:r>
              <a:rPr lang="en-US"/>
              <a:t>We use RPC at Bridal Bliss, but DocuSign &amp; SignNow are two other great contract companies. Whatever company you use,  do your research and sign up for a free trial before committing.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Need an easy way to accept online payments. </a:t>
            </a:r>
          </a:p>
          <a:p>
            <a:endParaRPr lang="en-US"/>
          </a:p>
          <a:p>
            <a:r>
              <a:rPr lang="en-US"/>
              <a:t>Gen Z - do not have cash or checks. They have a credit card and a phone. D</a:t>
            </a:r>
          </a:p>
          <a:p>
            <a:endParaRPr lang="en-US"/>
          </a:p>
          <a:p>
            <a:r>
              <a:rPr lang="en-US"/>
              <a:t>Online invoicing companies are a must. Low processing fees, allow you to pass along processing fees, etc. </a:t>
            </a:r>
          </a:p>
          <a:p>
            <a:endParaRPr lang="en-US"/>
          </a:p>
          <a:p>
            <a:r>
              <a:rPr lang="en-US"/>
              <a:t>Automated reminders. No one has time to remember payments.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We did not get into the industry to sell, but yet we are not able to do what we love without booking sales.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NORA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5.pn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0.jpe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1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svg"/><Relationship Id="rId7" Type="http://schemas.openxmlformats.org/officeDocument/2006/relationships/image" Target="../media/image81.sv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svg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" y="0"/>
            <a:ext cx="8611333" cy="10287000"/>
          </a:xfrm>
          <a:custGeom>
            <a:avLst/>
            <a:gdLst/>
            <a:ahLst/>
            <a:cxnLst/>
            <a:rect l="l" t="t" r="r" b="b"/>
            <a:pathLst>
              <a:path w="8611333" h="10287000">
                <a:moveTo>
                  <a:pt x="0" y="0"/>
                </a:moveTo>
                <a:lnTo>
                  <a:pt x="8611333" y="0"/>
                </a:lnTo>
                <a:lnTo>
                  <a:pt x="861133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9728" r="-9730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9590103" y="1314450"/>
            <a:ext cx="7791602" cy="3735600"/>
            <a:chOff x="0" y="0"/>
            <a:chExt cx="10388803" cy="4980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388800" cy="4980799"/>
            </a:xfrm>
            <a:custGeom>
              <a:avLst/>
              <a:gdLst/>
              <a:ahLst/>
              <a:cxnLst/>
              <a:rect l="l" t="t" r="r" b="b"/>
              <a:pathLst>
                <a:path w="10388800" h="4980799">
                  <a:moveTo>
                    <a:pt x="0" y="0"/>
                  </a:moveTo>
                  <a:lnTo>
                    <a:pt x="10388800" y="0"/>
                  </a:lnTo>
                  <a:lnTo>
                    <a:pt x="10388800" y="4980799"/>
                  </a:lnTo>
                  <a:lnTo>
                    <a:pt x="0" y="4980799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l="-11513" r="-1151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10388803" cy="500937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1999"/>
                </a:lnSpc>
              </a:pPr>
              <a:r>
                <a:rPr lang="en-US" sz="9999" b="1">
                  <a:solidFill>
                    <a:srgbClr val="04955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THE ART &amp; SCIENCE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721853" y="7084911"/>
            <a:ext cx="7988398" cy="653772"/>
            <a:chOff x="0" y="0"/>
            <a:chExt cx="10651198" cy="87169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651200" cy="871701"/>
            </a:xfrm>
            <a:custGeom>
              <a:avLst/>
              <a:gdLst/>
              <a:ahLst/>
              <a:cxnLst/>
              <a:rect l="l" t="t" r="r" b="b"/>
              <a:pathLst>
                <a:path w="10651200" h="871701">
                  <a:moveTo>
                    <a:pt x="0" y="0"/>
                  </a:moveTo>
                  <a:lnTo>
                    <a:pt x="10651200" y="0"/>
                  </a:lnTo>
                  <a:lnTo>
                    <a:pt x="10651200" y="871701"/>
                  </a:lnTo>
                  <a:lnTo>
                    <a:pt x="0" y="871701"/>
                  </a:lnTo>
                  <a:close/>
                </a:path>
              </a:pathLst>
            </a:custGeom>
            <a:blipFill>
              <a:blip r:embed="rId4">
                <a:alphaModFix amt="0"/>
              </a:blip>
              <a:stretch>
                <a:fillRect t="-210966" b="-16520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14300"/>
              <a:ext cx="10651198" cy="985996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4799"/>
                </a:lnSpc>
              </a:pPr>
              <a:r>
                <a:rPr lang="en-US" sz="3199" b="1">
                  <a:solidFill>
                    <a:srgbClr val="04955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PRESENTER</a:t>
              </a:r>
              <a:r>
                <a:rPr lang="en-US" sz="3199">
                  <a:solidFill>
                    <a:srgbClr val="51545C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3199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Elizabeth Sheils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8957055" y="8145707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13001965" y="8390011"/>
            <a:ext cx="5053080" cy="1276682"/>
          </a:xfrm>
          <a:custGeom>
            <a:avLst/>
            <a:gdLst/>
            <a:ahLst/>
            <a:cxnLst/>
            <a:rect l="l" t="t" r="r" b="b"/>
            <a:pathLst>
              <a:path w="5053080" h="1276682">
                <a:moveTo>
                  <a:pt x="0" y="0"/>
                </a:moveTo>
                <a:lnTo>
                  <a:pt x="5053079" y="0"/>
                </a:lnTo>
                <a:lnTo>
                  <a:pt x="5053079" y="1276682"/>
                </a:lnTo>
                <a:lnTo>
                  <a:pt x="0" y="12766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531" t="-35321" b="-3175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/>
          <p:cNvSpPr txBox="1"/>
          <p:nvPr/>
        </p:nvSpPr>
        <p:spPr>
          <a:xfrm>
            <a:off x="9590103" y="5021475"/>
            <a:ext cx="7143598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31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of converting more leads into bookings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028700" y="1141418"/>
            <a:ext cx="8001000" cy="2063277"/>
            <a:chOff x="0" y="0"/>
            <a:chExt cx="10668000" cy="275103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668000" cy="2751032"/>
            </a:xfrm>
            <a:custGeom>
              <a:avLst/>
              <a:gdLst/>
              <a:ahLst/>
              <a:cxnLst/>
              <a:rect l="l" t="t" r="r" b="b"/>
              <a:pathLst>
                <a:path w="10668000" h="2751032">
                  <a:moveTo>
                    <a:pt x="0" y="0"/>
                  </a:moveTo>
                  <a:lnTo>
                    <a:pt x="10668000" y="0"/>
                  </a:lnTo>
                  <a:lnTo>
                    <a:pt x="10668000" y="2751032"/>
                  </a:lnTo>
                  <a:lnTo>
                    <a:pt x="0" y="2751032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38133" b="-12985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10668000" cy="2779611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1999"/>
                </a:lnSpc>
              </a:pPr>
              <a:r>
                <a:rPr lang="en-US" sz="9999" b="1">
                  <a:solidFill>
                    <a:srgbClr val="04955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WHY ME? 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5420423" y="8159877"/>
            <a:ext cx="1746152" cy="315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39"/>
              </a:lnSpc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Deyla Huss Photography</a:t>
            </a:r>
          </a:p>
        </p:txBody>
      </p:sp>
      <p:sp>
        <p:nvSpPr>
          <p:cNvPr id="13" name="Freeform 13"/>
          <p:cNvSpPr/>
          <p:nvPr/>
        </p:nvSpPr>
        <p:spPr>
          <a:xfrm>
            <a:off x="509845" y="8830551"/>
            <a:ext cx="4124868" cy="1008002"/>
          </a:xfrm>
          <a:custGeom>
            <a:avLst/>
            <a:gdLst/>
            <a:ahLst/>
            <a:cxnLst/>
            <a:rect l="l" t="t" r="r" b="b"/>
            <a:pathLst>
              <a:path w="4124868" h="1008002">
                <a:moveTo>
                  <a:pt x="0" y="0"/>
                </a:moveTo>
                <a:lnTo>
                  <a:pt x="4124868" y="0"/>
                </a:lnTo>
                <a:lnTo>
                  <a:pt x="4124868" y="1008002"/>
                </a:lnTo>
                <a:lnTo>
                  <a:pt x="0" y="10080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>
            <a:off x="7122052" y="9038854"/>
            <a:ext cx="5002244" cy="591398"/>
          </a:xfrm>
          <a:custGeom>
            <a:avLst/>
            <a:gdLst/>
            <a:ahLst/>
            <a:cxnLst/>
            <a:rect l="l" t="t" r="r" b="b"/>
            <a:pathLst>
              <a:path w="5002244" h="591398">
                <a:moveTo>
                  <a:pt x="0" y="0"/>
                </a:moveTo>
                <a:lnTo>
                  <a:pt x="5002244" y="0"/>
                </a:lnTo>
                <a:lnTo>
                  <a:pt x="5002244" y="591397"/>
                </a:lnTo>
                <a:lnTo>
                  <a:pt x="0" y="5913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>
            <a:off x="12466053" y="9102614"/>
            <a:ext cx="1705099" cy="463887"/>
          </a:xfrm>
          <a:custGeom>
            <a:avLst/>
            <a:gdLst/>
            <a:ahLst/>
            <a:cxnLst/>
            <a:rect l="l" t="t" r="r" b="b"/>
            <a:pathLst>
              <a:path w="1705099" h="463887">
                <a:moveTo>
                  <a:pt x="0" y="0"/>
                </a:moveTo>
                <a:lnTo>
                  <a:pt x="1705099" y="0"/>
                </a:lnTo>
                <a:lnTo>
                  <a:pt x="1705099" y="463886"/>
                </a:lnTo>
                <a:lnTo>
                  <a:pt x="0" y="4638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5075177" y="9095146"/>
            <a:ext cx="1705108" cy="478803"/>
          </a:xfrm>
          <a:custGeom>
            <a:avLst/>
            <a:gdLst/>
            <a:ahLst/>
            <a:cxnLst/>
            <a:rect l="l" t="t" r="r" b="b"/>
            <a:pathLst>
              <a:path w="1705108" h="478803">
                <a:moveTo>
                  <a:pt x="0" y="0"/>
                </a:moveTo>
                <a:lnTo>
                  <a:pt x="1705109" y="0"/>
                </a:lnTo>
                <a:lnTo>
                  <a:pt x="1705109" y="478803"/>
                </a:lnTo>
                <a:lnTo>
                  <a:pt x="0" y="4788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3" b="-1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14869525" y="8801624"/>
            <a:ext cx="3167253" cy="1027052"/>
            <a:chOff x="0" y="0"/>
            <a:chExt cx="4223004" cy="1369403"/>
          </a:xfrm>
        </p:grpSpPr>
        <p:sp>
          <p:nvSpPr>
            <p:cNvPr id="18" name="Freeform 18"/>
            <p:cNvSpPr/>
            <p:nvPr/>
          </p:nvSpPr>
          <p:spPr>
            <a:xfrm>
              <a:off x="12700" y="12700"/>
              <a:ext cx="4197604" cy="1344041"/>
            </a:xfrm>
            <a:custGeom>
              <a:avLst/>
              <a:gdLst/>
              <a:ahLst/>
              <a:cxnLst/>
              <a:rect l="l" t="t" r="r" b="b"/>
              <a:pathLst>
                <a:path w="4197604" h="1344041">
                  <a:moveTo>
                    <a:pt x="0" y="0"/>
                  </a:moveTo>
                  <a:lnTo>
                    <a:pt x="4197604" y="0"/>
                  </a:lnTo>
                  <a:lnTo>
                    <a:pt x="4197604" y="1344041"/>
                  </a:lnTo>
                  <a:lnTo>
                    <a:pt x="0" y="13440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0"/>
              <a:ext cx="4223004" cy="1369441"/>
            </a:xfrm>
            <a:custGeom>
              <a:avLst/>
              <a:gdLst/>
              <a:ahLst/>
              <a:cxnLst/>
              <a:rect l="l" t="t" r="r" b="b"/>
              <a:pathLst>
                <a:path w="4223004" h="1369441">
                  <a:moveTo>
                    <a:pt x="12700" y="0"/>
                  </a:moveTo>
                  <a:lnTo>
                    <a:pt x="4210304" y="0"/>
                  </a:lnTo>
                  <a:cubicBezTo>
                    <a:pt x="4217289" y="0"/>
                    <a:pt x="4223004" y="5715"/>
                    <a:pt x="4223004" y="12700"/>
                  </a:cubicBezTo>
                  <a:lnTo>
                    <a:pt x="4223004" y="1356741"/>
                  </a:lnTo>
                  <a:cubicBezTo>
                    <a:pt x="4223004" y="1363726"/>
                    <a:pt x="4217289" y="1369441"/>
                    <a:pt x="4210304" y="1369441"/>
                  </a:cubicBezTo>
                  <a:lnTo>
                    <a:pt x="12700" y="1369441"/>
                  </a:lnTo>
                  <a:cubicBezTo>
                    <a:pt x="5715" y="1369441"/>
                    <a:pt x="0" y="1363726"/>
                    <a:pt x="0" y="135674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56741"/>
                  </a:lnTo>
                  <a:lnTo>
                    <a:pt x="12700" y="1356741"/>
                  </a:lnTo>
                  <a:lnTo>
                    <a:pt x="12700" y="1344041"/>
                  </a:lnTo>
                  <a:lnTo>
                    <a:pt x="4210304" y="1344041"/>
                  </a:lnTo>
                  <a:lnTo>
                    <a:pt x="4210304" y="1356741"/>
                  </a:lnTo>
                  <a:lnTo>
                    <a:pt x="4197604" y="1356741"/>
                  </a:lnTo>
                  <a:lnTo>
                    <a:pt x="4197604" y="12700"/>
                  </a:lnTo>
                  <a:lnTo>
                    <a:pt x="4210304" y="12700"/>
                  </a:lnTo>
                  <a:lnTo>
                    <a:pt x="4210304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Freeform 20"/>
          <p:cNvSpPr/>
          <p:nvPr/>
        </p:nvSpPr>
        <p:spPr>
          <a:xfrm>
            <a:off x="14323533" y="9095127"/>
            <a:ext cx="3386633" cy="478803"/>
          </a:xfrm>
          <a:custGeom>
            <a:avLst/>
            <a:gdLst/>
            <a:ahLst/>
            <a:cxnLst/>
            <a:rect l="l" t="t" r="r" b="b"/>
            <a:pathLst>
              <a:path w="3386633" h="478803">
                <a:moveTo>
                  <a:pt x="0" y="0"/>
                </a:moveTo>
                <a:lnTo>
                  <a:pt x="3386633" y="0"/>
                </a:lnTo>
                <a:lnTo>
                  <a:pt x="3386633" y="478803"/>
                </a:lnTo>
                <a:lnTo>
                  <a:pt x="0" y="47880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TextBox 21"/>
          <p:cNvSpPr txBox="1"/>
          <p:nvPr/>
        </p:nvSpPr>
        <p:spPr>
          <a:xfrm>
            <a:off x="828056" y="3184926"/>
            <a:ext cx="10199351" cy="5141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25580" lvl="1" indent="-56279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20 years in the industry </a:t>
            </a:r>
          </a:p>
          <a:p>
            <a:pPr marL="1125580" lvl="1" indent="-56279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Scaled Bridal Bliss to three markets</a:t>
            </a:r>
          </a:p>
          <a:p>
            <a:pPr marL="1125580" lvl="1" indent="-56279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Manage a team of 40+ women &amp; 125 events </a:t>
            </a:r>
          </a:p>
          <a:p>
            <a:pPr marL="1125580" lvl="1" indent="-56279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Co-founded Rock Paper Coin</a:t>
            </a:r>
          </a:p>
          <a:p>
            <a:pPr marL="1125580" lvl="1" indent="-56279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74% conversion rate</a:t>
            </a:r>
          </a:p>
          <a:p>
            <a:pPr marL="1125281" lvl="1" indent="-562640" algn="l">
              <a:lnSpc>
                <a:spcPts val="5939"/>
              </a:lnSpc>
              <a:buFont typeface="Arial"/>
              <a:buChar char="•"/>
            </a:pPr>
            <a:r>
              <a:rPr lang="en-US" sz="32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Trained 3 sales team - 52% conversion rate</a:t>
            </a:r>
          </a:p>
          <a:p>
            <a:pPr marL="1125580" lvl="1" indent="-562790" algn="l">
              <a:lnSpc>
                <a:spcPts val="4553"/>
              </a:lnSpc>
            </a:pPr>
            <a:endParaRPr lang="en-US" sz="32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Freeform 22"/>
          <p:cNvSpPr/>
          <p:nvPr/>
        </p:nvSpPr>
        <p:spPr>
          <a:xfrm>
            <a:off x="11342351" y="371123"/>
            <a:ext cx="5418153" cy="8127225"/>
          </a:xfrm>
          <a:custGeom>
            <a:avLst/>
            <a:gdLst/>
            <a:ahLst/>
            <a:cxnLst/>
            <a:rect l="l" t="t" r="r" b="b"/>
            <a:pathLst>
              <a:path w="5418153" h="8127225">
                <a:moveTo>
                  <a:pt x="0" y="0"/>
                </a:moveTo>
                <a:lnTo>
                  <a:pt x="5418153" y="0"/>
                </a:lnTo>
                <a:lnTo>
                  <a:pt x="5418153" y="8127225"/>
                </a:lnTo>
                <a:lnTo>
                  <a:pt x="0" y="812722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Freeform 23"/>
          <p:cNvSpPr/>
          <p:nvPr/>
        </p:nvSpPr>
        <p:spPr>
          <a:xfrm>
            <a:off x="11342346" y="371127"/>
            <a:ext cx="6103420" cy="8137893"/>
          </a:xfrm>
          <a:custGeom>
            <a:avLst/>
            <a:gdLst/>
            <a:ahLst/>
            <a:cxnLst/>
            <a:rect l="l" t="t" r="r" b="b"/>
            <a:pathLst>
              <a:path w="6103420" h="8137893">
                <a:moveTo>
                  <a:pt x="6103420" y="0"/>
                </a:moveTo>
                <a:lnTo>
                  <a:pt x="6103420" y="8137894"/>
                </a:lnTo>
                <a:lnTo>
                  <a:pt x="0" y="8137894"/>
                </a:lnTo>
                <a:lnTo>
                  <a:pt x="0" y="0"/>
                </a:lnTo>
                <a:lnTo>
                  <a:pt x="6103420" y="0"/>
                </a:lnTo>
                <a:close/>
              </a:path>
            </a:pathLst>
          </a:custGeom>
          <a:blipFill>
            <a:blip r:embed="rId11"/>
            <a:stretch>
              <a:fillRect l="-3836" t="-8894" r="-3031" b="-11181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6982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144000" y="2269998"/>
            <a:ext cx="8013733" cy="6252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6" lvl="1" indent="-431798" algn="l">
              <a:lnSpc>
                <a:spcPts val="551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Follow on Instagram!</a:t>
            </a:r>
          </a:p>
          <a:p>
            <a:pPr algn="l">
              <a:lnSpc>
                <a:spcPts val="55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6" lvl="1" indent="-431798" algn="l">
              <a:lnSpc>
                <a:spcPts val="551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Why is Sales a Challenge?</a:t>
            </a:r>
          </a:p>
          <a:p>
            <a:pPr algn="l">
              <a:lnSpc>
                <a:spcPts val="55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6" lvl="1" indent="-431798" algn="l">
              <a:lnSpc>
                <a:spcPts val="551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Website/Social Audits</a:t>
            </a:r>
          </a:p>
          <a:p>
            <a:pPr algn="l">
              <a:lnSpc>
                <a:spcPts val="55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6" lvl="1" indent="-431798" algn="l">
              <a:lnSpc>
                <a:spcPts val="551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Inquiries</a:t>
            </a:r>
          </a:p>
          <a:p>
            <a:pPr algn="l">
              <a:lnSpc>
                <a:spcPts val="55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6" lvl="1" indent="-431798" algn="l">
              <a:lnSpc>
                <a:spcPts val="551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The Discovery Call + Tech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139352" y="1373464"/>
            <a:ext cx="4989004" cy="2629200"/>
            <a:chOff x="0" y="0"/>
            <a:chExt cx="6652006" cy="35056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52000" cy="3505606"/>
            </a:xfrm>
            <a:custGeom>
              <a:avLst/>
              <a:gdLst/>
              <a:ahLst/>
              <a:cxnLst/>
              <a:rect l="l" t="t" r="r" b="b"/>
              <a:pathLst>
                <a:path w="6652000" h="3505606">
                  <a:moveTo>
                    <a:pt x="0" y="0"/>
                  </a:moveTo>
                  <a:lnTo>
                    <a:pt x="6652000" y="0"/>
                  </a:lnTo>
                  <a:lnTo>
                    <a:pt x="6652000" y="3505606"/>
                  </a:lnTo>
                  <a:lnTo>
                    <a:pt x="0" y="350560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7615" r="-17615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52425"/>
              <a:ext cx="6652006" cy="38580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10079"/>
                </a:lnSpc>
              </a:pPr>
              <a:r>
                <a:rPr lang="en-US" sz="5599" b="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TODAY’S </a:t>
              </a:r>
            </a:p>
            <a:p>
              <a:pPr algn="ctr">
                <a:lnSpc>
                  <a:spcPts val="10079"/>
                </a:lnSpc>
              </a:pPr>
              <a:r>
                <a:rPr lang="en-US" sz="5599" b="1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AGENDA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16733" y="4002664"/>
            <a:ext cx="4989004" cy="1182691"/>
            <a:chOff x="0" y="0"/>
            <a:chExt cx="6652006" cy="157692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652000" cy="1576926"/>
            </a:xfrm>
            <a:custGeom>
              <a:avLst/>
              <a:gdLst/>
              <a:ahLst/>
              <a:cxnLst/>
              <a:rect l="l" t="t" r="r" b="b"/>
              <a:pathLst>
                <a:path w="6652000" h="1576926">
                  <a:moveTo>
                    <a:pt x="0" y="0"/>
                  </a:moveTo>
                  <a:lnTo>
                    <a:pt x="6652000" y="0"/>
                  </a:lnTo>
                  <a:lnTo>
                    <a:pt x="6652000" y="1576926"/>
                  </a:lnTo>
                  <a:lnTo>
                    <a:pt x="0" y="157692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215" b="-6417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228600"/>
              <a:ext cx="6652006" cy="1805521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6480"/>
                </a:lnSpc>
              </a:pPr>
              <a:r>
                <a:rPr lang="en-US" sz="36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@rockpapercoin</a:t>
              </a:r>
            </a:p>
          </p:txBody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496" y="5269445"/>
            <a:ext cx="4351478" cy="43514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99609" y="3490965"/>
            <a:ext cx="15088781" cy="3269103"/>
            <a:chOff x="0" y="0"/>
            <a:chExt cx="20118375" cy="43588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118378" cy="4358800"/>
            </a:xfrm>
            <a:custGeom>
              <a:avLst/>
              <a:gdLst/>
              <a:ahLst/>
              <a:cxnLst/>
              <a:rect l="l" t="t" r="r" b="b"/>
              <a:pathLst>
                <a:path w="20118378" h="4358800">
                  <a:moveTo>
                    <a:pt x="0" y="0"/>
                  </a:moveTo>
                  <a:lnTo>
                    <a:pt x="20118378" y="0"/>
                  </a:lnTo>
                  <a:lnTo>
                    <a:pt x="20118378" y="4358800"/>
                  </a:lnTo>
                  <a:lnTo>
                    <a:pt x="0" y="43588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40682" b="-39186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0"/>
              <a:ext cx="20118375" cy="4835054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13500"/>
                </a:lnSpc>
              </a:pPr>
              <a:r>
                <a:rPr lang="en-US" sz="7500" b="1">
                  <a:solidFill>
                    <a:srgbClr val="00206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YOU DON’T HAVE TO </a:t>
              </a:r>
              <a:r>
                <a:rPr lang="en-US" sz="7500" b="1" i="1">
                  <a:solidFill>
                    <a:srgbClr val="002060"/>
                  </a:solidFill>
                  <a:latin typeface="Arial Bold Italics"/>
                  <a:ea typeface="Arial Bold Italics"/>
                  <a:cs typeface="Arial Bold Italics"/>
                  <a:sym typeface="Arial Bold Italics"/>
                </a:rPr>
                <a:t>LOVE</a:t>
              </a:r>
              <a:r>
                <a:rPr lang="en-US" sz="7500" b="1">
                  <a:solidFill>
                    <a:srgbClr val="00206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 SALES TO BE GOOD AT SALES</a:t>
              </a:r>
            </a:p>
          </p:txBody>
        </p:sp>
      </p:grpSp>
      <p:sp>
        <p:nvSpPr>
          <p:cNvPr id="5" name="Freeform 5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1001375" y="0"/>
            <a:ext cx="7286406" cy="10286990"/>
          </a:xfrm>
          <a:custGeom>
            <a:avLst/>
            <a:gdLst/>
            <a:ahLst/>
            <a:cxnLst/>
            <a:rect l="l" t="t" r="r" b="b"/>
            <a:pathLst>
              <a:path w="7286406" h="10286990">
                <a:moveTo>
                  <a:pt x="0" y="0"/>
                </a:moveTo>
                <a:lnTo>
                  <a:pt x="7286406" y="0"/>
                </a:lnTo>
                <a:lnTo>
                  <a:pt x="7286406" y="10286990"/>
                </a:lnTo>
                <a:lnTo>
                  <a:pt x="0" y="102869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569" t="-25799" r="-26194" b="-15188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577196" y="9144000"/>
            <a:ext cx="358197" cy="565804"/>
            <a:chOff x="0" y="0"/>
            <a:chExt cx="477596" cy="75440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477596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‹#›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935374" y="9144010"/>
            <a:ext cx="3334198" cy="565804"/>
            <a:chOff x="0" y="0"/>
            <a:chExt cx="4445597" cy="75440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16" name="Freeform 16"/>
          <p:cNvSpPr/>
          <p:nvPr/>
        </p:nvSpPr>
        <p:spPr>
          <a:xfrm>
            <a:off x="577177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1143000" y="2395099"/>
            <a:ext cx="8000400" cy="3220200"/>
            <a:chOff x="0" y="0"/>
            <a:chExt cx="10667200" cy="42936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667200" cy="4293597"/>
            </a:xfrm>
            <a:custGeom>
              <a:avLst/>
              <a:gdLst/>
              <a:ahLst/>
              <a:cxnLst/>
              <a:rect l="l" t="t" r="r" b="b"/>
              <a:pathLst>
                <a:path w="10667200" h="4293597">
                  <a:moveTo>
                    <a:pt x="0" y="0"/>
                  </a:moveTo>
                  <a:lnTo>
                    <a:pt x="10667200" y="0"/>
                  </a:lnTo>
                  <a:lnTo>
                    <a:pt x="10667200" y="4293597"/>
                  </a:lnTo>
                  <a:lnTo>
                    <a:pt x="0" y="4293597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642" r="-164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52425"/>
              <a:ext cx="10667200" cy="46460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0079"/>
                </a:lnSpc>
              </a:pPr>
              <a:r>
                <a:rPr lang="en-US" sz="5599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SO, WHY IS SALES A CHALLENGE?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391525" y="8873071"/>
            <a:ext cx="3167253" cy="1027052"/>
            <a:chOff x="0" y="0"/>
            <a:chExt cx="4223004" cy="1369403"/>
          </a:xfrm>
        </p:grpSpPr>
        <p:sp>
          <p:nvSpPr>
            <p:cNvPr id="21" name="Freeform 21"/>
            <p:cNvSpPr/>
            <p:nvPr/>
          </p:nvSpPr>
          <p:spPr>
            <a:xfrm>
              <a:off x="12700" y="12700"/>
              <a:ext cx="4197604" cy="1344041"/>
            </a:xfrm>
            <a:custGeom>
              <a:avLst/>
              <a:gdLst/>
              <a:ahLst/>
              <a:cxnLst/>
              <a:rect l="l" t="t" r="r" b="b"/>
              <a:pathLst>
                <a:path w="4197604" h="1344041">
                  <a:moveTo>
                    <a:pt x="0" y="0"/>
                  </a:moveTo>
                  <a:lnTo>
                    <a:pt x="4197604" y="0"/>
                  </a:lnTo>
                  <a:lnTo>
                    <a:pt x="4197604" y="1344041"/>
                  </a:lnTo>
                  <a:lnTo>
                    <a:pt x="0" y="13440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0"/>
              <a:ext cx="4223004" cy="1369441"/>
            </a:xfrm>
            <a:custGeom>
              <a:avLst/>
              <a:gdLst/>
              <a:ahLst/>
              <a:cxnLst/>
              <a:rect l="l" t="t" r="r" b="b"/>
              <a:pathLst>
                <a:path w="4223004" h="1369441">
                  <a:moveTo>
                    <a:pt x="12700" y="0"/>
                  </a:moveTo>
                  <a:lnTo>
                    <a:pt x="4210304" y="0"/>
                  </a:lnTo>
                  <a:cubicBezTo>
                    <a:pt x="4217289" y="0"/>
                    <a:pt x="4223004" y="5715"/>
                    <a:pt x="4223004" y="12700"/>
                  </a:cubicBezTo>
                  <a:lnTo>
                    <a:pt x="4223004" y="1356741"/>
                  </a:lnTo>
                  <a:cubicBezTo>
                    <a:pt x="4223004" y="1363726"/>
                    <a:pt x="4217289" y="1369441"/>
                    <a:pt x="4210304" y="1369441"/>
                  </a:cubicBezTo>
                  <a:lnTo>
                    <a:pt x="12700" y="1369441"/>
                  </a:lnTo>
                  <a:cubicBezTo>
                    <a:pt x="5715" y="1369441"/>
                    <a:pt x="0" y="1363726"/>
                    <a:pt x="0" y="135674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56741"/>
                  </a:lnTo>
                  <a:lnTo>
                    <a:pt x="12700" y="1356741"/>
                  </a:lnTo>
                  <a:lnTo>
                    <a:pt x="12700" y="1344041"/>
                  </a:lnTo>
                  <a:lnTo>
                    <a:pt x="4210304" y="1344041"/>
                  </a:lnTo>
                  <a:lnTo>
                    <a:pt x="4210304" y="1356741"/>
                  </a:lnTo>
                  <a:lnTo>
                    <a:pt x="4197604" y="1356741"/>
                  </a:lnTo>
                  <a:lnTo>
                    <a:pt x="4197604" y="12700"/>
                  </a:lnTo>
                  <a:lnTo>
                    <a:pt x="4210304" y="12700"/>
                  </a:lnTo>
                  <a:lnTo>
                    <a:pt x="4210304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Freeform 23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630013" y="1518948"/>
            <a:ext cx="7423804" cy="2850505"/>
            <a:chOff x="0" y="0"/>
            <a:chExt cx="9898405" cy="38006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898400" cy="3800670"/>
            </a:xfrm>
            <a:custGeom>
              <a:avLst/>
              <a:gdLst/>
              <a:ahLst/>
              <a:cxnLst/>
              <a:rect l="l" t="t" r="r" b="b"/>
              <a:pathLst>
                <a:path w="9898400" h="3800670">
                  <a:moveTo>
                    <a:pt x="0" y="0"/>
                  </a:moveTo>
                  <a:lnTo>
                    <a:pt x="9898400" y="0"/>
                  </a:lnTo>
                  <a:lnTo>
                    <a:pt x="9898400" y="3800670"/>
                  </a:lnTo>
                  <a:lnTo>
                    <a:pt x="0" y="380067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3026" b="1153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9898405" cy="3838773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6719"/>
                </a:lnSpc>
              </a:pPr>
              <a:r>
                <a:rPr lang="en-US" sz="5599" b="1">
                  <a:solidFill>
                    <a:srgbClr val="203A6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BEFORE WE TALK SALES, WE NEED TO...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887550" y="1932489"/>
            <a:ext cx="6478200" cy="6469618"/>
          </a:xfrm>
          <a:custGeom>
            <a:avLst/>
            <a:gdLst/>
            <a:ahLst/>
            <a:cxnLst/>
            <a:rect l="l" t="t" r="r" b="b"/>
            <a:pathLst>
              <a:path w="6478200" h="6469618">
                <a:moveTo>
                  <a:pt x="0" y="0"/>
                </a:moveTo>
                <a:lnTo>
                  <a:pt x="6478200" y="0"/>
                </a:lnTo>
                <a:lnTo>
                  <a:pt x="6478200" y="6469618"/>
                </a:lnTo>
                <a:lnTo>
                  <a:pt x="0" y="64696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919" r="-24919" b="-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10901050" y="4665266"/>
            <a:ext cx="4881730" cy="1743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Website Audit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Social Audit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3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23" name="Group 23"/>
          <p:cNvGrpSpPr/>
          <p:nvPr/>
        </p:nvGrpSpPr>
        <p:grpSpPr>
          <a:xfrm>
            <a:off x="1029291" y="1421349"/>
            <a:ext cx="16002000" cy="5916006"/>
            <a:chOff x="0" y="0"/>
            <a:chExt cx="21336000" cy="7888008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1336000" cy="7888008"/>
            </a:xfrm>
            <a:custGeom>
              <a:avLst/>
              <a:gdLst/>
              <a:ahLst/>
              <a:cxnLst/>
              <a:rect l="l" t="t" r="r" b="b"/>
              <a:pathLst>
                <a:path w="21336000" h="7888008">
                  <a:moveTo>
                    <a:pt x="0" y="0"/>
                  </a:moveTo>
                  <a:lnTo>
                    <a:pt x="21336000" y="0"/>
                  </a:lnTo>
                  <a:lnTo>
                    <a:pt x="21336000" y="7888008"/>
                  </a:lnTo>
                  <a:lnTo>
                    <a:pt x="0" y="7888008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2704" b="-270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400050"/>
              <a:ext cx="21336000" cy="8288058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11520"/>
                </a:lnSpc>
              </a:pPr>
              <a:endParaRPr/>
            </a:p>
            <a:p>
              <a:pPr algn="ctr">
                <a:lnSpc>
                  <a:spcPts val="11520"/>
                </a:lnSpc>
              </a:pPr>
              <a:r>
                <a:rPr lang="en-US" sz="64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The goal of your website is to create </a:t>
              </a:r>
              <a:r>
                <a:rPr lang="en-US" sz="6400" i="1">
                  <a:solidFill>
                    <a:srgbClr val="203A60"/>
                  </a:solidFill>
                  <a:latin typeface="Arial Italics"/>
                  <a:ea typeface="Arial Italics"/>
                  <a:cs typeface="Arial Italics"/>
                  <a:sym typeface="Arial Italics"/>
                </a:rPr>
                <a:t>trust</a:t>
              </a:r>
              <a:r>
                <a:rPr lang="en-US" sz="64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 and </a:t>
              </a:r>
              <a:r>
                <a:rPr lang="en-US" sz="6400" i="1">
                  <a:solidFill>
                    <a:srgbClr val="203A60"/>
                  </a:solidFill>
                  <a:latin typeface="Arial Italics"/>
                  <a:ea typeface="Arial Italics"/>
                  <a:cs typeface="Arial Italics"/>
                  <a:sym typeface="Arial Italics"/>
                </a:rPr>
                <a:t>respect.</a:t>
              </a:r>
              <a:r>
                <a:rPr lang="en-US" sz="64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 You build that by showing empathy and authority. 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4869525" y="8801624"/>
            <a:ext cx="3167253" cy="1027052"/>
            <a:chOff x="0" y="0"/>
            <a:chExt cx="4223004" cy="1369403"/>
          </a:xfrm>
        </p:grpSpPr>
        <p:sp>
          <p:nvSpPr>
            <p:cNvPr id="27" name="Freeform 27"/>
            <p:cNvSpPr/>
            <p:nvPr/>
          </p:nvSpPr>
          <p:spPr>
            <a:xfrm>
              <a:off x="12700" y="12700"/>
              <a:ext cx="4197604" cy="1344041"/>
            </a:xfrm>
            <a:custGeom>
              <a:avLst/>
              <a:gdLst/>
              <a:ahLst/>
              <a:cxnLst/>
              <a:rect l="l" t="t" r="r" b="b"/>
              <a:pathLst>
                <a:path w="4197604" h="1344041">
                  <a:moveTo>
                    <a:pt x="0" y="0"/>
                  </a:moveTo>
                  <a:lnTo>
                    <a:pt x="4197604" y="0"/>
                  </a:lnTo>
                  <a:lnTo>
                    <a:pt x="4197604" y="1344041"/>
                  </a:lnTo>
                  <a:lnTo>
                    <a:pt x="0" y="1344041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0" y="0"/>
              <a:ext cx="4223004" cy="1369441"/>
            </a:xfrm>
            <a:custGeom>
              <a:avLst/>
              <a:gdLst/>
              <a:ahLst/>
              <a:cxnLst/>
              <a:rect l="l" t="t" r="r" b="b"/>
              <a:pathLst>
                <a:path w="4223004" h="1369441">
                  <a:moveTo>
                    <a:pt x="12700" y="0"/>
                  </a:moveTo>
                  <a:lnTo>
                    <a:pt x="4210304" y="0"/>
                  </a:lnTo>
                  <a:cubicBezTo>
                    <a:pt x="4217289" y="0"/>
                    <a:pt x="4223004" y="5715"/>
                    <a:pt x="4223004" y="12700"/>
                  </a:cubicBezTo>
                  <a:lnTo>
                    <a:pt x="4223004" y="1356741"/>
                  </a:lnTo>
                  <a:cubicBezTo>
                    <a:pt x="4223004" y="1363726"/>
                    <a:pt x="4217289" y="1369441"/>
                    <a:pt x="4210304" y="1369441"/>
                  </a:cubicBezTo>
                  <a:lnTo>
                    <a:pt x="12700" y="1369441"/>
                  </a:lnTo>
                  <a:cubicBezTo>
                    <a:pt x="5715" y="1369441"/>
                    <a:pt x="0" y="1363726"/>
                    <a:pt x="0" y="135674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56741"/>
                  </a:lnTo>
                  <a:lnTo>
                    <a:pt x="12700" y="1356741"/>
                  </a:lnTo>
                  <a:lnTo>
                    <a:pt x="12700" y="1344041"/>
                  </a:lnTo>
                  <a:lnTo>
                    <a:pt x="4210304" y="1344041"/>
                  </a:lnTo>
                  <a:lnTo>
                    <a:pt x="4210304" y="1356741"/>
                  </a:lnTo>
                  <a:lnTo>
                    <a:pt x="4197604" y="1356741"/>
                  </a:lnTo>
                  <a:lnTo>
                    <a:pt x="4197604" y="12700"/>
                  </a:lnTo>
                  <a:lnTo>
                    <a:pt x="4210304" y="12700"/>
                  </a:lnTo>
                  <a:lnTo>
                    <a:pt x="4210304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4929302" y="7820625"/>
            <a:ext cx="8429396" cy="142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11"/>
              </a:lnSpc>
            </a:pPr>
            <a:r>
              <a:rPr lang="en-US" sz="2400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Credit: Sam Jacobsen | </a:t>
            </a:r>
            <a:r>
              <a:rPr lang="en-US" sz="24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Ideaction Consulting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85999" y="2556803"/>
            <a:ext cx="8541472" cy="6189471"/>
          </a:xfrm>
          <a:custGeom>
            <a:avLst/>
            <a:gdLst/>
            <a:ahLst/>
            <a:cxnLst/>
            <a:rect l="l" t="t" r="r" b="b"/>
            <a:pathLst>
              <a:path w="8541472" h="6189471">
                <a:moveTo>
                  <a:pt x="0" y="0"/>
                </a:moveTo>
                <a:lnTo>
                  <a:pt x="8541472" y="0"/>
                </a:lnTo>
                <a:lnTo>
                  <a:pt x="8541472" y="6189471"/>
                </a:lnTo>
                <a:lnTo>
                  <a:pt x="0" y="61894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9144000" y="1631747"/>
            <a:ext cx="8936704" cy="8039583"/>
          </a:xfrm>
          <a:custGeom>
            <a:avLst/>
            <a:gdLst/>
            <a:ahLst/>
            <a:cxnLst/>
            <a:rect l="l" t="t" r="r" b="b"/>
            <a:pathLst>
              <a:path w="8936704" h="8039583">
                <a:moveTo>
                  <a:pt x="0" y="0"/>
                </a:moveTo>
                <a:lnTo>
                  <a:pt x="8936704" y="0"/>
                </a:lnTo>
                <a:lnTo>
                  <a:pt x="8936704" y="8039583"/>
                </a:lnTo>
                <a:lnTo>
                  <a:pt x="0" y="80395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685999" y="624954"/>
            <a:ext cx="10514347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Website 101: Contact Page</a:t>
            </a:r>
          </a:p>
        </p:txBody>
      </p:sp>
      <p:sp>
        <p:nvSpPr>
          <p:cNvPr id="5" name="Freeform 5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36619" y="1134824"/>
            <a:ext cx="8537081" cy="8549259"/>
          </a:xfrm>
          <a:custGeom>
            <a:avLst/>
            <a:gdLst/>
            <a:ahLst/>
            <a:cxnLst/>
            <a:rect l="l" t="t" r="r" b="b"/>
            <a:pathLst>
              <a:path w="8537081" h="8549259">
                <a:moveTo>
                  <a:pt x="0" y="0"/>
                </a:moveTo>
                <a:lnTo>
                  <a:pt x="8537081" y="0"/>
                </a:lnTo>
                <a:lnTo>
                  <a:pt x="8537081" y="8549259"/>
                </a:lnTo>
                <a:lnTo>
                  <a:pt x="0" y="85492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413014" y="2211816"/>
            <a:ext cx="8696537" cy="7472267"/>
          </a:xfrm>
          <a:custGeom>
            <a:avLst/>
            <a:gdLst/>
            <a:ahLst/>
            <a:cxnLst/>
            <a:rect l="l" t="t" r="r" b="b"/>
            <a:pathLst>
              <a:path w="8696537" h="7472267">
                <a:moveTo>
                  <a:pt x="0" y="0"/>
                </a:moveTo>
                <a:lnTo>
                  <a:pt x="8696537" y="0"/>
                </a:lnTo>
                <a:lnTo>
                  <a:pt x="8696537" y="7472267"/>
                </a:lnTo>
                <a:lnTo>
                  <a:pt x="0" y="74722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670511" y="962808"/>
            <a:ext cx="9441987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Website 101: About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12004" y="1175632"/>
            <a:ext cx="6533456" cy="7935736"/>
            <a:chOff x="0" y="0"/>
            <a:chExt cx="1056770" cy="1283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56770" cy="1283586"/>
            </a:xfrm>
            <a:custGeom>
              <a:avLst/>
              <a:gdLst/>
              <a:ahLst/>
              <a:cxnLst/>
              <a:rect l="l" t="t" r="r" b="b"/>
              <a:pathLst>
                <a:path w="1056770" h="1283586">
                  <a:moveTo>
                    <a:pt x="0" y="0"/>
                  </a:moveTo>
                  <a:lnTo>
                    <a:pt x="1056770" y="0"/>
                  </a:lnTo>
                  <a:lnTo>
                    <a:pt x="1056770" y="1283586"/>
                  </a:lnTo>
                  <a:lnTo>
                    <a:pt x="0" y="1283586"/>
                  </a:lnTo>
                  <a:close/>
                </a:path>
              </a:pathLst>
            </a:custGeom>
            <a:blipFill>
              <a:blip r:embed="rId3"/>
              <a:stretch>
                <a:fillRect l="-41154" r="-41154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7635194" y="3503247"/>
            <a:ext cx="8823739" cy="4377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87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62% of Gen Z workers believe businesses should take a stand on social and environmental issues; authenticity builds their loyalty.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478617" y="2107383"/>
            <a:ext cx="7863780" cy="991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5600" b="1">
                <a:solidFill>
                  <a:srgbClr val="203A60"/>
                </a:solidFill>
                <a:latin typeface="Arial Bold"/>
                <a:ea typeface="Arial Bold"/>
                <a:cs typeface="Arial Bold"/>
                <a:sym typeface="Arial Bold"/>
              </a:rPr>
              <a:t>High Stakes for Gen Z: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0" y="1062199"/>
            <a:ext cx="2491997" cy="1175452"/>
          </a:xfrm>
          <a:custGeom>
            <a:avLst/>
            <a:gdLst/>
            <a:ahLst/>
            <a:cxnLst/>
            <a:rect l="l" t="t" r="r" b="b"/>
            <a:pathLst>
              <a:path w="2491997" h="1175452">
                <a:moveTo>
                  <a:pt x="0" y="0"/>
                </a:moveTo>
                <a:lnTo>
                  <a:pt x="2491997" y="0"/>
                </a:lnTo>
                <a:lnTo>
                  <a:pt x="2491997" y="1175452"/>
                </a:lnTo>
                <a:lnTo>
                  <a:pt x="0" y="117545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45875" t="3249" r="-12" b="2349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23" name="Freeform 23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Freeform 24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25" name="Group 25"/>
          <p:cNvGrpSpPr/>
          <p:nvPr/>
        </p:nvGrpSpPr>
        <p:grpSpPr>
          <a:xfrm>
            <a:off x="6334420" y="1838230"/>
            <a:ext cx="5960278" cy="6017428"/>
            <a:chOff x="0" y="0"/>
            <a:chExt cx="7947038" cy="8023238"/>
          </a:xfrm>
        </p:grpSpPr>
        <p:sp>
          <p:nvSpPr>
            <p:cNvPr id="26" name="Freeform 26"/>
            <p:cNvSpPr/>
            <p:nvPr/>
          </p:nvSpPr>
          <p:spPr>
            <a:xfrm>
              <a:off x="12700" y="12700"/>
              <a:ext cx="7921625" cy="7997825"/>
            </a:xfrm>
            <a:custGeom>
              <a:avLst/>
              <a:gdLst/>
              <a:ahLst/>
              <a:cxnLst/>
              <a:rect l="l" t="t" r="r" b="b"/>
              <a:pathLst>
                <a:path w="7921625" h="7997825">
                  <a:moveTo>
                    <a:pt x="0" y="0"/>
                  </a:moveTo>
                  <a:lnTo>
                    <a:pt x="7921625" y="0"/>
                  </a:lnTo>
                  <a:lnTo>
                    <a:pt x="7921625" y="7997825"/>
                  </a:lnTo>
                  <a:lnTo>
                    <a:pt x="0" y="7997825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0" y="0"/>
              <a:ext cx="7947025" cy="8023225"/>
            </a:xfrm>
            <a:custGeom>
              <a:avLst/>
              <a:gdLst/>
              <a:ahLst/>
              <a:cxnLst/>
              <a:rect l="l" t="t" r="r" b="b"/>
              <a:pathLst>
                <a:path w="7947025" h="8023225">
                  <a:moveTo>
                    <a:pt x="12700" y="0"/>
                  </a:moveTo>
                  <a:lnTo>
                    <a:pt x="7934325" y="0"/>
                  </a:lnTo>
                  <a:cubicBezTo>
                    <a:pt x="7941310" y="0"/>
                    <a:pt x="7947025" y="5715"/>
                    <a:pt x="7947025" y="12700"/>
                  </a:cubicBezTo>
                  <a:lnTo>
                    <a:pt x="7947025" y="8010525"/>
                  </a:lnTo>
                  <a:cubicBezTo>
                    <a:pt x="7947025" y="8017510"/>
                    <a:pt x="7941310" y="8023225"/>
                    <a:pt x="7934325" y="8023225"/>
                  </a:cubicBezTo>
                  <a:lnTo>
                    <a:pt x="12700" y="8023225"/>
                  </a:lnTo>
                  <a:cubicBezTo>
                    <a:pt x="5715" y="8023225"/>
                    <a:pt x="0" y="8017510"/>
                    <a:pt x="0" y="8010525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8010525"/>
                  </a:lnTo>
                  <a:lnTo>
                    <a:pt x="12700" y="8010525"/>
                  </a:lnTo>
                  <a:lnTo>
                    <a:pt x="12700" y="7997825"/>
                  </a:lnTo>
                  <a:lnTo>
                    <a:pt x="7934325" y="7997825"/>
                  </a:lnTo>
                  <a:lnTo>
                    <a:pt x="7934325" y="8010525"/>
                  </a:lnTo>
                  <a:lnTo>
                    <a:pt x="7921625" y="8010525"/>
                  </a:lnTo>
                  <a:lnTo>
                    <a:pt x="7921625" y="12700"/>
                  </a:lnTo>
                  <a:lnTo>
                    <a:pt x="7934325" y="12700"/>
                  </a:lnTo>
                  <a:lnTo>
                    <a:pt x="7934325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8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8820" y="2671205"/>
            <a:ext cx="4351478" cy="43514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14500" y="1173442"/>
            <a:ext cx="14859000" cy="4974729"/>
            <a:chOff x="0" y="0"/>
            <a:chExt cx="19812000" cy="66329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812000" cy="6632975"/>
            </a:xfrm>
            <a:custGeom>
              <a:avLst/>
              <a:gdLst/>
              <a:ahLst/>
              <a:cxnLst/>
              <a:rect l="l" t="t" r="r" b="b"/>
              <a:pathLst>
                <a:path w="19812000" h="6632975">
                  <a:moveTo>
                    <a:pt x="0" y="0"/>
                  </a:moveTo>
                  <a:lnTo>
                    <a:pt x="19812000" y="0"/>
                  </a:lnTo>
                  <a:lnTo>
                    <a:pt x="19812000" y="6632975"/>
                  </a:lnTo>
                  <a:lnTo>
                    <a:pt x="0" y="6632975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6257" b="-14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85725"/>
              <a:ext cx="19812000" cy="671869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8800"/>
                </a:lnSpc>
              </a:pPr>
              <a:r>
                <a:rPr lang="en-US" sz="24000" b="1" dirty="0">
                  <a:solidFill>
                    <a:srgbClr val="B6D3E2"/>
                  </a:solidFill>
                  <a:latin typeface="Arial Bold"/>
                  <a:ea typeface="Arial Bold"/>
                  <a:cs typeface="Arial Bold"/>
                  <a:sym typeface="Arial Bold"/>
                </a:rPr>
                <a:t>61%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29302" y="6143139"/>
            <a:ext cx="8429396" cy="2080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19"/>
              </a:lnSpc>
            </a:pPr>
            <a:r>
              <a:rPr lang="en-US" sz="3999" dirty="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Say price is the most important factor they consider when deciding which vendors to contact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375266" y="9210675"/>
            <a:ext cx="8429396" cy="320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3"/>
              </a:lnSpc>
            </a:pPr>
            <a:r>
              <a:rPr lang="en-US" sz="1800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Credit: WedPro</a:t>
            </a:r>
          </a:p>
        </p:txBody>
      </p:sp>
      <p:sp>
        <p:nvSpPr>
          <p:cNvPr id="7" name="Freeform 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665955" y="1960765"/>
            <a:ext cx="8622045" cy="7607686"/>
          </a:xfrm>
          <a:custGeom>
            <a:avLst/>
            <a:gdLst/>
            <a:ahLst/>
            <a:cxnLst/>
            <a:rect l="l" t="t" r="r" b="b"/>
            <a:pathLst>
              <a:path w="8622045" h="7607686">
                <a:moveTo>
                  <a:pt x="0" y="0"/>
                </a:moveTo>
                <a:lnTo>
                  <a:pt x="8622045" y="0"/>
                </a:lnTo>
                <a:lnTo>
                  <a:pt x="8622045" y="7607686"/>
                </a:lnTo>
                <a:lnTo>
                  <a:pt x="0" y="76076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508161" y="3024416"/>
            <a:ext cx="9056482" cy="5773507"/>
          </a:xfrm>
          <a:custGeom>
            <a:avLst/>
            <a:gdLst/>
            <a:ahLst/>
            <a:cxnLst/>
            <a:rect l="l" t="t" r="r" b="b"/>
            <a:pathLst>
              <a:path w="9056482" h="5773507">
                <a:moveTo>
                  <a:pt x="0" y="0"/>
                </a:moveTo>
                <a:lnTo>
                  <a:pt x="9056482" y="0"/>
                </a:lnTo>
                <a:lnTo>
                  <a:pt x="9056482" y="5773507"/>
                </a:lnTo>
                <a:lnTo>
                  <a:pt x="0" y="57735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2628775">
            <a:off x="185709" y="6742910"/>
            <a:ext cx="404159" cy="699017"/>
          </a:xfrm>
          <a:custGeom>
            <a:avLst/>
            <a:gdLst/>
            <a:ahLst/>
            <a:cxnLst/>
            <a:rect l="l" t="t" r="r" b="b"/>
            <a:pathLst>
              <a:path w="404159" h="699017">
                <a:moveTo>
                  <a:pt x="0" y="0"/>
                </a:moveTo>
                <a:lnTo>
                  <a:pt x="404158" y="0"/>
                </a:lnTo>
                <a:lnTo>
                  <a:pt x="404158" y="699017"/>
                </a:lnTo>
                <a:lnTo>
                  <a:pt x="0" y="6990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670511" y="1205024"/>
            <a:ext cx="9441987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Website 101: Pricing</a:t>
            </a:r>
          </a:p>
        </p:txBody>
      </p:sp>
      <p:sp>
        <p:nvSpPr>
          <p:cNvPr id="6" name="Freeform 6"/>
          <p:cNvSpPr/>
          <p:nvPr/>
        </p:nvSpPr>
        <p:spPr>
          <a:xfrm rot="2628775">
            <a:off x="12415175" y="8516684"/>
            <a:ext cx="404159" cy="699017"/>
          </a:xfrm>
          <a:custGeom>
            <a:avLst/>
            <a:gdLst/>
            <a:ahLst/>
            <a:cxnLst/>
            <a:rect l="l" t="t" r="r" b="b"/>
            <a:pathLst>
              <a:path w="404159" h="699017">
                <a:moveTo>
                  <a:pt x="0" y="0"/>
                </a:moveTo>
                <a:lnTo>
                  <a:pt x="404159" y="0"/>
                </a:lnTo>
                <a:lnTo>
                  <a:pt x="404159" y="699017"/>
                </a:lnTo>
                <a:lnTo>
                  <a:pt x="0" y="6990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1001375" y="0"/>
            <a:ext cx="7286406" cy="10286990"/>
          </a:xfrm>
          <a:custGeom>
            <a:avLst/>
            <a:gdLst/>
            <a:ahLst/>
            <a:cxnLst/>
            <a:rect l="l" t="t" r="r" b="b"/>
            <a:pathLst>
              <a:path w="7286406" h="10286990">
                <a:moveTo>
                  <a:pt x="0" y="0"/>
                </a:moveTo>
                <a:lnTo>
                  <a:pt x="7286406" y="0"/>
                </a:lnTo>
                <a:lnTo>
                  <a:pt x="7286406" y="10286990"/>
                </a:lnTo>
                <a:lnTo>
                  <a:pt x="0" y="102869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5789" r="-55789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1143000" y="2395099"/>
            <a:ext cx="8000400" cy="3220200"/>
            <a:chOff x="0" y="0"/>
            <a:chExt cx="10667200" cy="42936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0667200" cy="4293597"/>
            </a:xfrm>
            <a:custGeom>
              <a:avLst/>
              <a:gdLst/>
              <a:ahLst/>
              <a:cxnLst/>
              <a:rect l="l" t="t" r="r" b="b"/>
              <a:pathLst>
                <a:path w="10667200" h="4293597">
                  <a:moveTo>
                    <a:pt x="0" y="0"/>
                  </a:moveTo>
                  <a:lnTo>
                    <a:pt x="10667200" y="0"/>
                  </a:lnTo>
                  <a:lnTo>
                    <a:pt x="10667200" y="4293597"/>
                  </a:lnTo>
                  <a:lnTo>
                    <a:pt x="0" y="4293597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642" r="-164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52425"/>
              <a:ext cx="10667200" cy="464602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10079"/>
                </a:lnSpc>
              </a:pPr>
              <a:r>
                <a:rPr lang="en-US" sz="5599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Social &gt; Google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028700" y="1085850"/>
            <a:ext cx="9441987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Social 101: Search</a:t>
            </a:r>
          </a:p>
        </p:txBody>
      </p:sp>
      <p:sp>
        <p:nvSpPr>
          <p:cNvPr id="14" name="Freeform 14" descr="File:Instagram icon.png - Wikimedia Commons"/>
          <p:cNvSpPr/>
          <p:nvPr/>
        </p:nvSpPr>
        <p:spPr>
          <a:xfrm>
            <a:off x="4509636" y="6402624"/>
            <a:ext cx="1155293" cy="1155293"/>
          </a:xfrm>
          <a:custGeom>
            <a:avLst/>
            <a:gdLst/>
            <a:ahLst/>
            <a:cxnLst/>
            <a:rect l="l" t="t" r="r" b="b"/>
            <a:pathLst>
              <a:path w="1155293" h="1155293">
                <a:moveTo>
                  <a:pt x="0" y="0"/>
                </a:moveTo>
                <a:lnTo>
                  <a:pt x="1155294" y="0"/>
                </a:lnTo>
                <a:lnTo>
                  <a:pt x="1155294" y="1155293"/>
                </a:lnTo>
                <a:lnTo>
                  <a:pt x="0" y="11552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 descr="Tiktok logo png Images - Free Download on Freepik"/>
          <p:cNvSpPr/>
          <p:nvPr/>
        </p:nvSpPr>
        <p:spPr>
          <a:xfrm>
            <a:off x="6288040" y="6350813"/>
            <a:ext cx="1155293" cy="1155293"/>
          </a:xfrm>
          <a:custGeom>
            <a:avLst/>
            <a:gdLst/>
            <a:ahLst/>
            <a:cxnLst/>
            <a:rect l="l" t="t" r="r" b="b"/>
            <a:pathLst>
              <a:path w="1155293" h="1155293">
                <a:moveTo>
                  <a:pt x="0" y="0"/>
                </a:moveTo>
                <a:lnTo>
                  <a:pt x="1155293" y="0"/>
                </a:lnTo>
                <a:lnTo>
                  <a:pt x="1155293" y="1155294"/>
                </a:lnTo>
                <a:lnTo>
                  <a:pt x="0" y="115529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2271567" y="6299003"/>
            <a:ext cx="2238069" cy="1258914"/>
          </a:xfrm>
          <a:custGeom>
            <a:avLst/>
            <a:gdLst/>
            <a:ahLst/>
            <a:cxnLst/>
            <a:rect l="l" t="t" r="r" b="b"/>
            <a:pathLst>
              <a:path w="2238069" h="1258914">
                <a:moveTo>
                  <a:pt x="0" y="0"/>
                </a:moveTo>
                <a:lnTo>
                  <a:pt x="2238069" y="0"/>
                </a:lnTo>
                <a:lnTo>
                  <a:pt x="2238069" y="1258914"/>
                </a:lnTo>
                <a:lnTo>
                  <a:pt x="0" y="125891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Freeform 1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16283" y="2211816"/>
            <a:ext cx="12055433" cy="7878171"/>
          </a:xfrm>
          <a:custGeom>
            <a:avLst/>
            <a:gdLst/>
            <a:ahLst/>
            <a:cxnLst/>
            <a:rect l="l" t="t" r="r" b="b"/>
            <a:pathLst>
              <a:path w="12055433" h="7878171">
                <a:moveTo>
                  <a:pt x="0" y="0"/>
                </a:moveTo>
                <a:lnTo>
                  <a:pt x="12055434" y="0"/>
                </a:lnTo>
                <a:lnTo>
                  <a:pt x="12055434" y="7878171"/>
                </a:lnTo>
                <a:lnTo>
                  <a:pt x="0" y="78781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670511" y="955357"/>
            <a:ext cx="12289535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Social 101: Your Information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2349458"/>
            <a:ext cx="8387320" cy="7471449"/>
          </a:xfrm>
          <a:custGeom>
            <a:avLst/>
            <a:gdLst/>
            <a:ahLst/>
            <a:cxnLst/>
            <a:rect l="l" t="t" r="r" b="b"/>
            <a:pathLst>
              <a:path w="8387320" h="7471449">
                <a:moveTo>
                  <a:pt x="0" y="0"/>
                </a:moveTo>
                <a:lnTo>
                  <a:pt x="8387320" y="0"/>
                </a:lnTo>
                <a:lnTo>
                  <a:pt x="8387320" y="7471449"/>
                </a:lnTo>
                <a:lnTo>
                  <a:pt x="0" y="74714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74" t="-748" r="-57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0416187" y="2201920"/>
            <a:ext cx="6227427" cy="7766525"/>
          </a:xfrm>
          <a:custGeom>
            <a:avLst/>
            <a:gdLst/>
            <a:ahLst/>
            <a:cxnLst/>
            <a:rect l="l" t="t" r="r" b="b"/>
            <a:pathLst>
              <a:path w="6227427" h="7766525">
                <a:moveTo>
                  <a:pt x="0" y="0"/>
                </a:moveTo>
                <a:lnTo>
                  <a:pt x="6227427" y="0"/>
                </a:lnTo>
                <a:lnTo>
                  <a:pt x="6227427" y="7766525"/>
                </a:lnTo>
                <a:lnTo>
                  <a:pt x="0" y="77665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9409198" flipV="1">
            <a:off x="8681216" y="2060826"/>
            <a:ext cx="2680464" cy="1425917"/>
          </a:xfrm>
          <a:custGeom>
            <a:avLst/>
            <a:gdLst/>
            <a:ahLst/>
            <a:cxnLst/>
            <a:rect l="l" t="t" r="r" b="b"/>
            <a:pathLst>
              <a:path w="2680464" h="1425917">
                <a:moveTo>
                  <a:pt x="0" y="1425917"/>
                </a:moveTo>
                <a:lnTo>
                  <a:pt x="2680465" y="1425917"/>
                </a:lnTo>
                <a:lnTo>
                  <a:pt x="2680465" y="0"/>
                </a:lnTo>
                <a:lnTo>
                  <a:pt x="0" y="0"/>
                </a:lnTo>
                <a:lnTo>
                  <a:pt x="0" y="142591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670511" y="955357"/>
            <a:ext cx="12289535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Social 101: Profile Links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8216" y="1248131"/>
            <a:ext cx="9556244" cy="7123746"/>
          </a:xfrm>
          <a:custGeom>
            <a:avLst/>
            <a:gdLst/>
            <a:ahLst/>
            <a:cxnLst/>
            <a:rect l="l" t="t" r="r" b="b"/>
            <a:pathLst>
              <a:path w="9556244" h="7123746">
                <a:moveTo>
                  <a:pt x="0" y="0"/>
                </a:moveTo>
                <a:lnTo>
                  <a:pt x="9556244" y="0"/>
                </a:lnTo>
                <a:lnTo>
                  <a:pt x="9556244" y="7123745"/>
                </a:lnTo>
                <a:lnTo>
                  <a:pt x="0" y="71237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0514036" y="2652317"/>
            <a:ext cx="6956984" cy="7034653"/>
          </a:xfrm>
          <a:custGeom>
            <a:avLst/>
            <a:gdLst/>
            <a:ahLst/>
            <a:cxnLst/>
            <a:rect l="l" t="t" r="r" b="b"/>
            <a:pathLst>
              <a:path w="6956984" h="7034653">
                <a:moveTo>
                  <a:pt x="0" y="0"/>
                </a:moveTo>
                <a:lnTo>
                  <a:pt x="6956984" y="0"/>
                </a:lnTo>
                <a:lnTo>
                  <a:pt x="6956984" y="7034653"/>
                </a:lnTo>
                <a:lnTo>
                  <a:pt x="0" y="70346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9409198" flipV="1">
            <a:off x="8898839" y="1498689"/>
            <a:ext cx="2680464" cy="1425917"/>
          </a:xfrm>
          <a:custGeom>
            <a:avLst/>
            <a:gdLst/>
            <a:ahLst/>
            <a:cxnLst/>
            <a:rect l="l" t="t" r="r" b="b"/>
            <a:pathLst>
              <a:path w="2680464" h="1425917">
                <a:moveTo>
                  <a:pt x="0" y="1425917"/>
                </a:moveTo>
                <a:lnTo>
                  <a:pt x="2680464" y="1425917"/>
                </a:lnTo>
                <a:lnTo>
                  <a:pt x="2680464" y="0"/>
                </a:lnTo>
                <a:lnTo>
                  <a:pt x="0" y="0"/>
                </a:lnTo>
                <a:lnTo>
                  <a:pt x="0" y="142591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962325" y="2769580"/>
            <a:ext cx="5991042" cy="6895137"/>
          </a:xfrm>
          <a:custGeom>
            <a:avLst/>
            <a:gdLst/>
            <a:ahLst/>
            <a:cxnLst/>
            <a:rect l="l" t="t" r="r" b="b"/>
            <a:pathLst>
              <a:path w="5991042" h="6895137">
                <a:moveTo>
                  <a:pt x="0" y="0"/>
                </a:moveTo>
                <a:lnTo>
                  <a:pt x="5991042" y="0"/>
                </a:lnTo>
                <a:lnTo>
                  <a:pt x="5991042" y="6895137"/>
                </a:lnTo>
                <a:lnTo>
                  <a:pt x="0" y="68951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291619" y="1066800"/>
            <a:ext cx="4635249" cy="8645542"/>
          </a:xfrm>
          <a:custGeom>
            <a:avLst/>
            <a:gdLst/>
            <a:ahLst/>
            <a:cxnLst/>
            <a:rect l="l" t="t" r="r" b="b"/>
            <a:pathLst>
              <a:path w="4635249" h="8645542">
                <a:moveTo>
                  <a:pt x="0" y="0"/>
                </a:moveTo>
                <a:lnTo>
                  <a:pt x="4635249" y="0"/>
                </a:lnTo>
                <a:lnTo>
                  <a:pt x="4635249" y="8645542"/>
                </a:lnTo>
                <a:lnTo>
                  <a:pt x="0" y="86455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79" t="-1609" b="-227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1028700" y="1203007"/>
            <a:ext cx="13629956" cy="927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Social 101: DMs &amp; Chats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4668500" y="8896350"/>
            <a:ext cx="3041399" cy="990000"/>
            <a:chOff x="0" y="0"/>
            <a:chExt cx="4055199" cy="132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055237" cy="1320038"/>
            </a:xfrm>
            <a:custGeom>
              <a:avLst/>
              <a:gdLst/>
              <a:ahLst/>
              <a:cxnLst/>
              <a:rect l="l" t="t" r="r" b="b"/>
              <a:pathLst>
                <a:path w="4055237" h="1320038">
                  <a:moveTo>
                    <a:pt x="0" y="0"/>
                  </a:moveTo>
                  <a:lnTo>
                    <a:pt x="4055237" y="0"/>
                  </a:lnTo>
                  <a:lnTo>
                    <a:pt x="4055237" y="1320038"/>
                  </a:lnTo>
                  <a:lnTo>
                    <a:pt x="0" y="13200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Freeform 11"/>
          <p:cNvSpPr/>
          <p:nvPr/>
        </p:nvSpPr>
        <p:spPr>
          <a:xfrm>
            <a:off x="9676657" y="0"/>
            <a:ext cx="8611343" cy="10287000"/>
          </a:xfrm>
          <a:custGeom>
            <a:avLst/>
            <a:gdLst/>
            <a:ahLst/>
            <a:cxnLst/>
            <a:rect l="l" t="t" r="r" b="b"/>
            <a:pathLst>
              <a:path w="8611343" h="10287000">
                <a:moveTo>
                  <a:pt x="0" y="0"/>
                </a:moveTo>
                <a:lnTo>
                  <a:pt x="8611343" y="0"/>
                </a:lnTo>
                <a:lnTo>
                  <a:pt x="861134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2799" r="-2" b="-127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9144000" y="0"/>
            <a:ext cx="10287105" cy="10287000"/>
          </a:xfrm>
          <a:custGeom>
            <a:avLst/>
            <a:gdLst/>
            <a:ahLst/>
            <a:cxnLst/>
            <a:rect l="l" t="t" r="r" b="b"/>
            <a:pathLst>
              <a:path w="10287105" h="10287000">
                <a:moveTo>
                  <a:pt x="0" y="0"/>
                </a:moveTo>
                <a:lnTo>
                  <a:pt x="10287105" y="0"/>
                </a:lnTo>
                <a:lnTo>
                  <a:pt x="1028710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2046599" y="4332460"/>
            <a:ext cx="5129208" cy="2647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Response Time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Inquiries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Personalization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028700" y="1442853"/>
            <a:ext cx="7423804" cy="2150400"/>
            <a:chOff x="0" y="0"/>
            <a:chExt cx="9898405" cy="28672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898400" cy="2867197"/>
            </a:xfrm>
            <a:custGeom>
              <a:avLst/>
              <a:gdLst/>
              <a:ahLst/>
              <a:cxnLst/>
              <a:rect l="l" t="t" r="r" b="b"/>
              <a:pathLst>
                <a:path w="9898400" h="2867197">
                  <a:moveTo>
                    <a:pt x="0" y="0"/>
                  </a:moveTo>
                  <a:lnTo>
                    <a:pt x="9898400" y="0"/>
                  </a:lnTo>
                  <a:lnTo>
                    <a:pt x="9898400" y="2867197"/>
                  </a:lnTo>
                  <a:lnTo>
                    <a:pt x="0" y="2867197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7267" b="-1726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9898405" cy="290530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6719"/>
                </a:lnSpc>
              </a:pPr>
              <a:r>
                <a:rPr lang="en-US" sz="5599" b="1">
                  <a:solidFill>
                    <a:srgbClr val="203A6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MOVING ON....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14500" y="952500"/>
            <a:ext cx="14859000" cy="4974729"/>
            <a:chOff x="0" y="0"/>
            <a:chExt cx="19812000" cy="66329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812000" cy="6632975"/>
            </a:xfrm>
            <a:custGeom>
              <a:avLst/>
              <a:gdLst/>
              <a:ahLst/>
              <a:cxnLst/>
              <a:rect l="l" t="t" r="r" b="b"/>
              <a:pathLst>
                <a:path w="19812000" h="6632975">
                  <a:moveTo>
                    <a:pt x="0" y="0"/>
                  </a:moveTo>
                  <a:lnTo>
                    <a:pt x="19812000" y="0"/>
                  </a:lnTo>
                  <a:lnTo>
                    <a:pt x="19812000" y="6632975"/>
                  </a:lnTo>
                  <a:lnTo>
                    <a:pt x="0" y="6632975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6257" b="-14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85725"/>
              <a:ext cx="19812000" cy="671869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8800"/>
                </a:lnSpc>
              </a:pPr>
              <a:r>
                <a:rPr lang="en-US" sz="24000" b="1" dirty="0">
                  <a:solidFill>
                    <a:srgbClr val="B6D3E2"/>
                  </a:solidFill>
                  <a:latin typeface="Arial Bold"/>
                  <a:ea typeface="Arial Bold"/>
                  <a:cs typeface="Arial Bold"/>
                  <a:sym typeface="Arial Bold"/>
                </a:rPr>
                <a:t>57%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29302" y="6143139"/>
            <a:ext cx="8429396" cy="2080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of Gen Z expect a response within 24 hours, while 27% expect a response within 3 hours.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375266" y="9210675"/>
            <a:ext cx="8429396" cy="320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3"/>
              </a:lnSpc>
            </a:pPr>
            <a:r>
              <a:rPr lang="en-US" sz="1800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Credit: Salesmate &amp; podium.com</a:t>
            </a:r>
          </a:p>
        </p:txBody>
      </p:sp>
      <p:sp>
        <p:nvSpPr>
          <p:cNvPr id="7" name="Freeform 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14278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>
            <a:off x="838200" y="2159003"/>
            <a:ext cx="7785002" cy="5968803"/>
          </a:xfrm>
          <a:custGeom>
            <a:avLst/>
            <a:gdLst/>
            <a:ahLst/>
            <a:cxnLst/>
            <a:rect l="l" t="t" r="r" b="b"/>
            <a:pathLst>
              <a:path w="7785002" h="5968803">
                <a:moveTo>
                  <a:pt x="0" y="0"/>
                </a:moveTo>
                <a:lnTo>
                  <a:pt x="7785002" y="0"/>
                </a:lnTo>
                <a:lnTo>
                  <a:pt x="7785002" y="5968803"/>
                </a:lnTo>
                <a:lnTo>
                  <a:pt x="0" y="59688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098" b="-6059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9881761" y="3565198"/>
            <a:ext cx="7817226" cy="4457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Template or automation with </a:t>
            </a:r>
            <a:r>
              <a:rPr lang="en-US" sz="3999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relevant</a:t>
            </a: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 information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Push for meeting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Utlize tech</a:t>
            </a: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Follow up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26149" y="1989670"/>
            <a:ext cx="6386437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Inquiries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14500" y="1139098"/>
            <a:ext cx="14859000" cy="4974729"/>
            <a:chOff x="0" y="0"/>
            <a:chExt cx="19812000" cy="66329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812000" cy="6632975"/>
            </a:xfrm>
            <a:custGeom>
              <a:avLst/>
              <a:gdLst/>
              <a:ahLst/>
              <a:cxnLst/>
              <a:rect l="l" t="t" r="r" b="b"/>
              <a:pathLst>
                <a:path w="19812000" h="6632975">
                  <a:moveTo>
                    <a:pt x="0" y="0"/>
                  </a:moveTo>
                  <a:lnTo>
                    <a:pt x="19812000" y="0"/>
                  </a:lnTo>
                  <a:lnTo>
                    <a:pt x="19812000" y="6632975"/>
                  </a:lnTo>
                  <a:lnTo>
                    <a:pt x="0" y="6632975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6257" b="-14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85725"/>
              <a:ext cx="19812000" cy="671869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8800"/>
                </a:lnSpc>
              </a:pPr>
              <a:r>
                <a:rPr lang="en-US" sz="24000" b="1" dirty="0">
                  <a:solidFill>
                    <a:srgbClr val="B6D3E2"/>
                  </a:solidFill>
                  <a:latin typeface="Arial Bold"/>
                  <a:ea typeface="Arial Bold"/>
                  <a:cs typeface="Arial Bold"/>
                  <a:sym typeface="Arial Bold"/>
                </a:rPr>
                <a:t>50% 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29302" y="6113827"/>
            <a:ext cx="8429396" cy="138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of buyers hire the vendor that </a:t>
            </a:r>
          </a:p>
          <a:p>
            <a:pPr algn="ctr">
              <a:lnSpc>
                <a:spcPts val="55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responds first.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375266" y="9210675"/>
            <a:ext cx="8429396" cy="320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3"/>
              </a:lnSpc>
            </a:pPr>
            <a:r>
              <a:rPr lang="en-US" sz="1800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Credit: Salesmate &amp; podium.com</a:t>
            </a:r>
          </a:p>
        </p:txBody>
      </p:sp>
      <p:sp>
        <p:nvSpPr>
          <p:cNvPr id="7" name="Freeform 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0" y="195910"/>
            <a:ext cx="18288000" cy="9895170"/>
          </a:xfrm>
          <a:custGeom>
            <a:avLst/>
            <a:gdLst/>
            <a:ahLst/>
            <a:cxnLst/>
            <a:rect l="l" t="t" r="r" b="b"/>
            <a:pathLst>
              <a:path w="18288000" h="9895170">
                <a:moveTo>
                  <a:pt x="0" y="0"/>
                </a:moveTo>
                <a:lnTo>
                  <a:pt x="18288000" y="0"/>
                </a:lnTo>
                <a:lnTo>
                  <a:pt x="18288000" y="9895170"/>
                </a:lnTo>
                <a:lnTo>
                  <a:pt x="0" y="98951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61825" y="1873290"/>
            <a:ext cx="13822524" cy="8413710"/>
          </a:xfrm>
          <a:custGeom>
            <a:avLst/>
            <a:gdLst/>
            <a:ahLst/>
            <a:cxnLst/>
            <a:rect l="l" t="t" r="r" b="b"/>
            <a:pathLst>
              <a:path w="13822524" h="8413710">
                <a:moveTo>
                  <a:pt x="0" y="0"/>
                </a:moveTo>
                <a:lnTo>
                  <a:pt x="13822523" y="0"/>
                </a:lnTo>
                <a:lnTo>
                  <a:pt x="13822523" y="8413710"/>
                </a:lnTo>
                <a:lnTo>
                  <a:pt x="0" y="84137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620" b="-62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934421"/>
            <a:ext cx="1559055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Email Tips + Tricks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98467" y="2401770"/>
            <a:ext cx="15050955" cy="7517440"/>
          </a:xfrm>
          <a:custGeom>
            <a:avLst/>
            <a:gdLst/>
            <a:ahLst/>
            <a:cxnLst/>
            <a:rect l="l" t="t" r="r" b="b"/>
            <a:pathLst>
              <a:path w="15050955" h="7517440">
                <a:moveTo>
                  <a:pt x="0" y="0"/>
                </a:moveTo>
                <a:lnTo>
                  <a:pt x="15050955" y="0"/>
                </a:lnTo>
                <a:lnTo>
                  <a:pt x="15050955" y="7517440"/>
                </a:lnTo>
                <a:lnTo>
                  <a:pt x="0" y="75174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12" t="-84" b="-8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1105871"/>
            <a:ext cx="1559055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Email Tips + Tricks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522450" y="0"/>
            <a:ext cx="9475467" cy="10287000"/>
          </a:xfrm>
          <a:custGeom>
            <a:avLst/>
            <a:gdLst/>
            <a:ahLst/>
            <a:cxnLst/>
            <a:rect l="l" t="t" r="r" b="b"/>
            <a:pathLst>
              <a:path w="9475467" h="10287000">
                <a:moveTo>
                  <a:pt x="0" y="0"/>
                </a:moveTo>
                <a:lnTo>
                  <a:pt x="9475467" y="0"/>
                </a:lnTo>
                <a:lnTo>
                  <a:pt x="947546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85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1085850"/>
            <a:ext cx="1149375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Initial Response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267459" y="3044474"/>
            <a:ext cx="10848360" cy="5309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4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EMAIL TEMPLATES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Restate their name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Thank them for reaching out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Reconfirm the date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Confirm your availability 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Low commitment question</a:t>
            </a: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Calendly </a:t>
            </a:r>
          </a:p>
        </p:txBody>
      </p:sp>
      <p:sp>
        <p:nvSpPr>
          <p:cNvPr id="5" name="Freeform 5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2956833"/>
            <a:ext cx="6224997" cy="4359465"/>
            <a:chOff x="0" y="0"/>
            <a:chExt cx="8299996" cy="581262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00000" cy="5812626"/>
            </a:xfrm>
            <a:custGeom>
              <a:avLst/>
              <a:gdLst/>
              <a:ahLst/>
              <a:cxnLst/>
              <a:rect l="l" t="t" r="r" b="b"/>
              <a:pathLst>
                <a:path w="8300000" h="5812626">
                  <a:moveTo>
                    <a:pt x="0" y="0"/>
                  </a:moveTo>
                  <a:lnTo>
                    <a:pt x="8300000" y="0"/>
                  </a:lnTo>
                  <a:lnTo>
                    <a:pt x="8300000" y="5812626"/>
                  </a:lnTo>
                  <a:lnTo>
                    <a:pt x="0" y="581262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29393" r="-29393" b="1164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90525"/>
              <a:ext cx="8299996" cy="620314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Low Commitment Questions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8173613" y="978903"/>
            <a:ext cx="9085687" cy="8077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What time of year are you considering?</a:t>
            </a:r>
          </a:p>
          <a:p>
            <a:pPr algn="l">
              <a:lnSpc>
                <a:spcPts val="7199"/>
              </a:lnSpc>
            </a:pPr>
            <a:endParaRPr lang="en-US" sz="3999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Have you liked any venues?</a:t>
            </a:r>
          </a:p>
          <a:p>
            <a:pPr algn="l">
              <a:lnSpc>
                <a:spcPts val="7199"/>
              </a:lnSpc>
            </a:pPr>
            <a:endParaRPr lang="en-US" sz="3999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Do you have a guest count in mind?</a:t>
            </a:r>
          </a:p>
          <a:p>
            <a:pPr algn="l">
              <a:lnSpc>
                <a:spcPts val="7199"/>
              </a:lnSpc>
            </a:pPr>
            <a:endParaRPr lang="en-US" sz="3999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7199"/>
              </a:lnSpc>
              <a:buFont typeface="Arial"/>
              <a:buChar char="•"/>
            </a:pPr>
            <a:r>
              <a:rPr lang="en-US" sz="3999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Do you have any inspirational photos to share?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58331" y="3757540"/>
            <a:ext cx="5770633" cy="1385960"/>
          </a:xfrm>
          <a:custGeom>
            <a:avLst/>
            <a:gdLst/>
            <a:ahLst/>
            <a:cxnLst/>
            <a:rect l="l" t="t" r="r" b="b"/>
            <a:pathLst>
              <a:path w="5770633" h="1385960">
                <a:moveTo>
                  <a:pt x="0" y="0"/>
                </a:moveTo>
                <a:lnTo>
                  <a:pt x="5770633" y="0"/>
                </a:lnTo>
                <a:lnTo>
                  <a:pt x="5770633" y="1385960"/>
                </a:lnTo>
                <a:lnTo>
                  <a:pt x="0" y="13859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3770161" y="3680350"/>
            <a:ext cx="3441745" cy="3441745"/>
          </a:xfrm>
          <a:custGeom>
            <a:avLst/>
            <a:gdLst/>
            <a:ahLst/>
            <a:cxnLst/>
            <a:rect l="l" t="t" r="r" b="b"/>
            <a:pathLst>
              <a:path w="3441745" h="3441745">
                <a:moveTo>
                  <a:pt x="0" y="0"/>
                </a:moveTo>
                <a:lnTo>
                  <a:pt x="3441745" y="0"/>
                </a:lnTo>
                <a:lnTo>
                  <a:pt x="3441745" y="3441745"/>
                </a:lnTo>
                <a:lnTo>
                  <a:pt x="0" y="34417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8337220" y="6448425"/>
            <a:ext cx="6413195" cy="2442616"/>
          </a:xfrm>
          <a:custGeom>
            <a:avLst/>
            <a:gdLst/>
            <a:ahLst/>
            <a:cxnLst/>
            <a:rect l="l" t="t" r="r" b="b"/>
            <a:pathLst>
              <a:path w="6413195" h="2442616">
                <a:moveTo>
                  <a:pt x="0" y="0"/>
                </a:moveTo>
                <a:lnTo>
                  <a:pt x="6413196" y="0"/>
                </a:lnTo>
                <a:lnTo>
                  <a:pt x="6413196" y="2442616"/>
                </a:lnTo>
                <a:lnTo>
                  <a:pt x="0" y="24426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3118" t="-51334" r="-14273" b="-5771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1028700" y="1449569"/>
            <a:ext cx="8924667" cy="927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Push to Schedule</a:t>
            </a:r>
          </a:p>
        </p:txBody>
      </p:sp>
      <p:sp>
        <p:nvSpPr>
          <p:cNvPr id="6" name="Freeform 6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>
          <a:xfrm>
            <a:off x="1936871" y="1005830"/>
            <a:ext cx="13278488" cy="8852325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15441654" y="2435057"/>
            <a:ext cx="2585599" cy="696954"/>
          </a:xfrm>
          <a:custGeom>
            <a:avLst/>
            <a:gdLst/>
            <a:ahLst/>
            <a:cxnLst/>
            <a:rect l="l" t="t" r="r" b="b"/>
            <a:pathLst>
              <a:path w="2585599" h="696954">
                <a:moveTo>
                  <a:pt x="0" y="0"/>
                </a:moveTo>
                <a:lnTo>
                  <a:pt x="2585599" y="0"/>
                </a:lnTo>
                <a:lnTo>
                  <a:pt x="2585599" y="696953"/>
                </a:lnTo>
                <a:lnTo>
                  <a:pt x="0" y="69695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" b="-2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0" y="1231249"/>
            <a:ext cx="18288000" cy="9055751"/>
          </a:xfrm>
          <a:custGeom>
            <a:avLst/>
            <a:gdLst/>
            <a:ahLst/>
            <a:cxnLst/>
            <a:rect l="l" t="t" r="r" b="b"/>
            <a:pathLst>
              <a:path w="18288000" h="9055751">
                <a:moveTo>
                  <a:pt x="0" y="0"/>
                </a:moveTo>
                <a:lnTo>
                  <a:pt x="18288000" y="0"/>
                </a:lnTo>
                <a:lnTo>
                  <a:pt x="18288000" y="9055751"/>
                </a:lnTo>
                <a:lnTo>
                  <a:pt x="0" y="90557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 descr="A logo of a calendar  AI-generated content may be incorrect."/>
          <p:cNvSpPr/>
          <p:nvPr/>
        </p:nvSpPr>
        <p:spPr>
          <a:xfrm>
            <a:off x="14668500" y="0"/>
            <a:ext cx="3357562" cy="1893094"/>
          </a:xfrm>
          <a:custGeom>
            <a:avLst/>
            <a:gdLst/>
            <a:ahLst/>
            <a:cxnLst/>
            <a:rect l="l" t="t" r="r" b="b"/>
            <a:pathLst>
              <a:path w="3357562" h="1893094">
                <a:moveTo>
                  <a:pt x="0" y="0"/>
                </a:moveTo>
                <a:lnTo>
                  <a:pt x="3357562" y="0"/>
                </a:lnTo>
                <a:lnTo>
                  <a:pt x="3357562" y="1893094"/>
                </a:lnTo>
                <a:lnTo>
                  <a:pt x="0" y="18930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18" r="-118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2621490"/>
            <a:ext cx="6224997" cy="5030152"/>
            <a:chOff x="0" y="0"/>
            <a:chExt cx="8299996" cy="670687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300000" cy="6706876"/>
            </a:xfrm>
            <a:custGeom>
              <a:avLst/>
              <a:gdLst/>
              <a:ahLst/>
              <a:cxnLst/>
              <a:rect l="l" t="t" r="r" b="b"/>
              <a:pathLst>
                <a:path w="8300000" h="6706876">
                  <a:moveTo>
                    <a:pt x="0" y="0"/>
                  </a:moveTo>
                  <a:lnTo>
                    <a:pt x="8300000" y="0"/>
                  </a:lnTo>
                  <a:lnTo>
                    <a:pt x="8300000" y="6706876"/>
                  </a:lnTo>
                  <a:lnTo>
                    <a:pt x="0" y="670687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29393" r="-29393" b="2342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47675"/>
              <a:ext cx="8299996" cy="715454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3500"/>
                </a:lnSpc>
              </a:pPr>
              <a:r>
                <a:rPr lang="en-US" sz="7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Tools </a:t>
              </a:r>
            </a:p>
            <a:p>
              <a:pPr algn="l">
                <a:lnSpc>
                  <a:spcPts val="13500"/>
                </a:lnSpc>
              </a:pPr>
              <a:r>
                <a:rPr lang="en-US" sz="7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For </a:t>
              </a:r>
            </a:p>
            <a:p>
              <a:pPr algn="l">
                <a:lnSpc>
                  <a:spcPts val="13500"/>
                </a:lnSpc>
              </a:pPr>
              <a:r>
                <a:rPr lang="en-US" sz="7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Email 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9934899" y="965530"/>
            <a:ext cx="4944151" cy="1474251"/>
          </a:xfrm>
          <a:custGeom>
            <a:avLst/>
            <a:gdLst/>
            <a:ahLst/>
            <a:cxnLst/>
            <a:rect l="l" t="t" r="r" b="b"/>
            <a:pathLst>
              <a:path w="4944151" h="1474251">
                <a:moveTo>
                  <a:pt x="0" y="0"/>
                </a:moveTo>
                <a:lnTo>
                  <a:pt x="4944151" y="0"/>
                </a:lnTo>
                <a:lnTo>
                  <a:pt x="4944151" y="1474251"/>
                </a:lnTo>
                <a:lnTo>
                  <a:pt x="0" y="14742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991" r="-99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 descr="2 months ago we have moved from Mailtrack.io to Mailsuite.com. | Eduardo  Manchon"/>
          <p:cNvSpPr/>
          <p:nvPr/>
        </p:nvSpPr>
        <p:spPr>
          <a:xfrm>
            <a:off x="9978676" y="2801674"/>
            <a:ext cx="4856588" cy="1748371"/>
          </a:xfrm>
          <a:custGeom>
            <a:avLst/>
            <a:gdLst/>
            <a:ahLst/>
            <a:cxnLst/>
            <a:rect l="l" t="t" r="r" b="b"/>
            <a:pathLst>
              <a:path w="4856588" h="1748371">
                <a:moveTo>
                  <a:pt x="0" y="0"/>
                </a:moveTo>
                <a:lnTo>
                  <a:pt x="4856588" y="0"/>
                </a:lnTo>
                <a:lnTo>
                  <a:pt x="4856588" y="1748371"/>
                </a:lnTo>
                <a:lnTo>
                  <a:pt x="0" y="17483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9978676" y="5143576"/>
            <a:ext cx="4577772" cy="1284151"/>
          </a:xfrm>
          <a:custGeom>
            <a:avLst/>
            <a:gdLst/>
            <a:ahLst/>
            <a:cxnLst/>
            <a:rect l="l" t="t" r="r" b="b"/>
            <a:pathLst>
              <a:path w="4577772" h="1284151">
                <a:moveTo>
                  <a:pt x="0" y="0"/>
                </a:moveTo>
                <a:lnTo>
                  <a:pt x="4577772" y="0"/>
                </a:lnTo>
                <a:lnTo>
                  <a:pt x="4577772" y="1284151"/>
                </a:lnTo>
                <a:lnTo>
                  <a:pt x="0" y="12841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403" b="-24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 descr="Boomerang for Gmail: Use-Cases, Insights and Reviews | 2025 Cuspera"/>
          <p:cNvSpPr/>
          <p:nvPr/>
        </p:nvSpPr>
        <p:spPr>
          <a:xfrm>
            <a:off x="11008938" y="7344375"/>
            <a:ext cx="2796073" cy="2147383"/>
          </a:xfrm>
          <a:custGeom>
            <a:avLst/>
            <a:gdLst/>
            <a:ahLst/>
            <a:cxnLst/>
            <a:rect l="l" t="t" r="r" b="b"/>
            <a:pathLst>
              <a:path w="2796073" h="2147383">
                <a:moveTo>
                  <a:pt x="0" y="0"/>
                </a:moveTo>
                <a:lnTo>
                  <a:pt x="2796073" y="0"/>
                </a:lnTo>
                <a:lnTo>
                  <a:pt x="2796073" y="2147383"/>
                </a:lnTo>
                <a:lnTo>
                  <a:pt x="0" y="214738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52254" y="9144000"/>
            <a:ext cx="358197" cy="565804"/>
            <a:chOff x="0" y="0"/>
            <a:chExt cx="477596" cy="7544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7600" cy="754400"/>
            </a:xfrm>
            <a:custGeom>
              <a:avLst/>
              <a:gdLst/>
              <a:ahLst/>
              <a:cxnLst/>
              <a:rect l="l" t="t" r="r" b="b"/>
              <a:pathLst>
                <a:path w="477600" h="754400">
                  <a:moveTo>
                    <a:pt x="0" y="0"/>
                  </a:moveTo>
                  <a:lnTo>
                    <a:pt x="477600" y="0"/>
                  </a:lnTo>
                  <a:lnTo>
                    <a:pt x="477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-152665" r="-15266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477596" cy="75440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Nunito"/>
                  <a:ea typeface="Nunito"/>
                  <a:cs typeface="Nunito"/>
                  <a:sym typeface="Nunito"/>
                </a:rPr>
                <a:t>‹#›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18028" y="9144010"/>
            <a:ext cx="3334198" cy="565804"/>
            <a:chOff x="0" y="0"/>
            <a:chExt cx="4445597" cy="75440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445600" cy="754400"/>
            </a:xfrm>
            <a:custGeom>
              <a:avLst/>
              <a:gdLst/>
              <a:ahLst/>
              <a:cxnLst/>
              <a:rect l="l" t="t" r="r" b="b"/>
              <a:pathLst>
                <a:path w="4445600" h="754400">
                  <a:moveTo>
                    <a:pt x="0" y="0"/>
                  </a:moveTo>
                  <a:lnTo>
                    <a:pt x="4445600" y="0"/>
                  </a:lnTo>
                  <a:lnTo>
                    <a:pt x="4445600" y="754400"/>
                  </a:lnTo>
                  <a:lnTo>
                    <a:pt x="0" y="754400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t="-64822" b="-64823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4445597" cy="76393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r">
                <a:lnSpc>
                  <a:spcPts val="1200"/>
                </a:lnSpc>
              </a:pPr>
              <a:r>
                <a:rPr lang="en-US" sz="1000">
                  <a:solidFill>
                    <a:srgbClr val="203A60"/>
                  </a:solidFill>
                  <a:latin typeface="Arial"/>
                  <a:ea typeface="Arial"/>
                  <a:cs typeface="Arial"/>
                  <a:sym typeface="Arial"/>
                </a:rPr>
                <a:t>© 2024 WeddingPro. All Rights Reserved.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6668026" y="8944004"/>
            <a:ext cx="953948" cy="400002"/>
          </a:xfrm>
          <a:custGeom>
            <a:avLst/>
            <a:gdLst/>
            <a:ahLst/>
            <a:cxnLst/>
            <a:rect l="l" t="t" r="r" b="b"/>
            <a:pathLst>
              <a:path w="953948" h="400002">
                <a:moveTo>
                  <a:pt x="0" y="0"/>
                </a:moveTo>
                <a:lnTo>
                  <a:pt x="953948" y="0"/>
                </a:lnTo>
                <a:lnTo>
                  <a:pt x="953948" y="400002"/>
                </a:lnTo>
                <a:lnTo>
                  <a:pt x="0" y="4000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4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4869525" y="8801624"/>
            <a:ext cx="3167253" cy="1027052"/>
            <a:chOff x="0" y="0"/>
            <a:chExt cx="4223004" cy="1369403"/>
          </a:xfrm>
        </p:grpSpPr>
        <p:sp>
          <p:nvSpPr>
            <p:cNvPr id="10" name="Freeform 10"/>
            <p:cNvSpPr/>
            <p:nvPr/>
          </p:nvSpPr>
          <p:spPr>
            <a:xfrm>
              <a:off x="12700" y="12700"/>
              <a:ext cx="4197604" cy="1344041"/>
            </a:xfrm>
            <a:custGeom>
              <a:avLst/>
              <a:gdLst/>
              <a:ahLst/>
              <a:cxnLst/>
              <a:rect l="l" t="t" r="r" b="b"/>
              <a:pathLst>
                <a:path w="4197604" h="1344041">
                  <a:moveTo>
                    <a:pt x="0" y="0"/>
                  </a:moveTo>
                  <a:lnTo>
                    <a:pt x="4197604" y="0"/>
                  </a:lnTo>
                  <a:lnTo>
                    <a:pt x="4197604" y="1344041"/>
                  </a:lnTo>
                  <a:lnTo>
                    <a:pt x="0" y="13440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0"/>
              <a:ext cx="4223004" cy="1369441"/>
            </a:xfrm>
            <a:custGeom>
              <a:avLst/>
              <a:gdLst/>
              <a:ahLst/>
              <a:cxnLst/>
              <a:rect l="l" t="t" r="r" b="b"/>
              <a:pathLst>
                <a:path w="4223004" h="1369441">
                  <a:moveTo>
                    <a:pt x="12700" y="0"/>
                  </a:moveTo>
                  <a:lnTo>
                    <a:pt x="4210304" y="0"/>
                  </a:lnTo>
                  <a:cubicBezTo>
                    <a:pt x="4217289" y="0"/>
                    <a:pt x="4223004" y="5715"/>
                    <a:pt x="4223004" y="12700"/>
                  </a:cubicBezTo>
                  <a:lnTo>
                    <a:pt x="4223004" y="1356741"/>
                  </a:lnTo>
                  <a:cubicBezTo>
                    <a:pt x="4223004" y="1363726"/>
                    <a:pt x="4217289" y="1369441"/>
                    <a:pt x="4210304" y="1369441"/>
                  </a:cubicBezTo>
                  <a:lnTo>
                    <a:pt x="12700" y="1369441"/>
                  </a:lnTo>
                  <a:cubicBezTo>
                    <a:pt x="5715" y="1369441"/>
                    <a:pt x="0" y="1363726"/>
                    <a:pt x="0" y="135674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56741"/>
                  </a:lnTo>
                  <a:lnTo>
                    <a:pt x="12700" y="1356741"/>
                  </a:lnTo>
                  <a:lnTo>
                    <a:pt x="12700" y="1344041"/>
                  </a:lnTo>
                  <a:lnTo>
                    <a:pt x="4210304" y="1344041"/>
                  </a:lnTo>
                  <a:lnTo>
                    <a:pt x="4210304" y="1356741"/>
                  </a:lnTo>
                  <a:lnTo>
                    <a:pt x="4197604" y="1356741"/>
                  </a:lnTo>
                  <a:lnTo>
                    <a:pt x="4197604" y="12700"/>
                  </a:lnTo>
                  <a:lnTo>
                    <a:pt x="4210304" y="12700"/>
                  </a:lnTo>
                  <a:lnTo>
                    <a:pt x="4210304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/>
          <a:stretch>
            <a:fillRect/>
          </a:stretch>
        </p:blipFill>
        <p:spPr>
          <a:xfrm>
            <a:off x="1675114" y="1054637"/>
            <a:ext cx="14937762" cy="840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Mailtrack adds checkmarks to Gmail to show when someone opened an email."/>
          <p:cNvSpPr/>
          <p:nvPr/>
        </p:nvSpPr>
        <p:spPr>
          <a:xfrm>
            <a:off x="2489502" y="1197912"/>
            <a:ext cx="13963650" cy="8496300"/>
          </a:xfrm>
          <a:custGeom>
            <a:avLst/>
            <a:gdLst/>
            <a:ahLst/>
            <a:cxnLst/>
            <a:rect l="l" t="t" r="r" b="b"/>
            <a:pathLst>
              <a:path w="13963650" h="8496300">
                <a:moveTo>
                  <a:pt x="0" y="0"/>
                </a:moveTo>
                <a:lnTo>
                  <a:pt x="13963650" y="0"/>
                </a:lnTo>
                <a:lnTo>
                  <a:pt x="13963650" y="8496300"/>
                </a:lnTo>
                <a:lnTo>
                  <a:pt x="0" y="84963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 descr="2 months ago we have moved from Mailtrack.io to Mailsuite.com. | Eduardo  Manchon"/>
          <p:cNvSpPr/>
          <p:nvPr/>
        </p:nvSpPr>
        <p:spPr>
          <a:xfrm>
            <a:off x="138913" y="0"/>
            <a:ext cx="3327530" cy="1197912"/>
          </a:xfrm>
          <a:custGeom>
            <a:avLst/>
            <a:gdLst/>
            <a:ahLst/>
            <a:cxnLst/>
            <a:rect l="l" t="t" r="r" b="b"/>
            <a:pathLst>
              <a:path w="3327530" h="1197912">
                <a:moveTo>
                  <a:pt x="0" y="0"/>
                </a:moveTo>
                <a:lnTo>
                  <a:pt x="3327530" y="0"/>
                </a:lnTo>
                <a:lnTo>
                  <a:pt x="3327530" y="1197912"/>
                </a:lnTo>
                <a:lnTo>
                  <a:pt x="0" y="11979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48725" y="1687317"/>
            <a:ext cx="1559055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Before the Call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348725" y="3403487"/>
            <a:ext cx="15590550" cy="302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4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Enter them into a inquiry tracking system, if this is not already automated or in software. </a:t>
            </a:r>
          </a:p>
          <a:p>
            <a:pPr algn="ctr">
              <a:lnSpc>
                <a:spcPts val="604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ts val="604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Find common ground through research</a:t>
            </a:r>
          </a:p>
        </p:txBody>
      </p:sp>
      <p:sp>
        <p:nvSpPr>
          <p:cNvPr id="4" name="Freeform 4"/>
          <p:cNvSpPr/>
          <p:nvPr/>
        </p:nvSpPr>
        <p:spPr>
          <a:xfrm>
            <a:off x="4761251" y="7631399"/>
            <a:ext cx="1510868" cy="1392134"/>
          </a:xfrm>
          <a:custGeom>
            <a:avLst/>
            <a:gdLst/>
            <a:ahLst/>
            <a:cxnLst/>
            <a:rect l="l" t="t" r="r" b="b"/>
            <a:pathLst>
              <a:path w="1510868" h="1392134">
                <a:moveTo>
                  <a:pt x="0" y="0"/>
                </a:moveTo>
                <a:lnTo>
                  <a:pt x="1510867" y="0"/>
                </a:lnTo>
                <a:lnTo>
                  <a:pt x="1510867" y="1392134"/>
                </a:lnTo>
                <a:lnTo>
                  <a:pt x="0" y="13921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264" b="-42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8941427" y="7466716"/>
            <a:ext cx="2150590" cy="1721525"/>
          </a:xfrm>
          <a:custGeom>
            <a:avLst/>
            <a:gdLst/>
            <a:ahLst/>
            <a:cxnLst/>
            <a:rect l="l" t="t" r="r" b="b"/>
            <a:pathLst>
              <a:path w="2150590" h="1721525">
                <a:moveTo>
                  <a:pt x="0" y="0"/>
                </a:moveTo>
                <a:lnTo>
                  <a:pt x="2150590" y="0"/>
                </a:lnTo>
                <a:lnTo>
                  <a:pt x="2150590" y="1721525"/>
                </a:lnTo>
                <a:lnTo>
                  <a:pt x="0" y="17215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009" r="-28248" b="-852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1506316" y="7476241"/>
            <a:ext cx="1944407" cy="1791607"/>
          </a:xfrm>
          <a:custGeom>
            <a:avLst/>
            <a:gdLst/>
            <a:ahLst/>
            <a:cxnLst/>
            <a:rect l="l" t="t" r="r" b="b"/>
            <a:pathLst>
              <a:path w="1944407" h="1791607">
                <a:moveTo>
                  <a:pt x="0" y="0"/>
                </a:moveTo>
                <a:lnTo>
                  <a:pt x="1944407" y="0"/>
                </a:lnTo>
                <a:lnTo>
                  <a:pt x="1944407" y="1791607"/>
                </a:lnTo>
                <a:lnTo>
                  <a:pt x="0" y="17916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264" b="-42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7136669" y="7668626"/>
            <a:ext cx="1430089" cy="1317705"/>
          </a:xfrm>
          <a:custGeom>
            <a:avLst/>
            <a:gdLst/>
            <a:ahLst/>
            <a:cxnLst/>
            <a:rect l="l" t="t" r="r" b="b"/>
            <a:pathLst>
              <a:path w="1430089" h="1317705">
                <a:moveTo>
                  <a:pt x="0" y="0"/>
                </a:moveTo>
                <a:lnTo>
                  <a:pt x="1430089" y="0"/>
                </a:lnTo>
                <a:lnTo>
                  <a:pt x="1430089" y="1317705"/>
                </a:lnTo>
                <a:lnTo>
                  <a:pt x="0" y="13177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4264" b="-4264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8390883" y="2087292"/>
            <a:ext cx="8532553" cy="6610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8" lvl="1" indent="-431799" algn="l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Break down the barrier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Find common ground quickly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Consider using an upfront contract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Ask questions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8" lvl="1" indent="-431799" algn="l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Use their words in your answers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716197" y="2963767"/>
            <a:ext cx="6224997" cy="4359465"/>
            <a:chOff x="0" y="0"/>
            <a:chExt cx="8299996" cy="58126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300000" cy="5812626"/>
            </a:xfrm>
            <a:custGeom>
              <a:avLst/>
              <a:gdLst/>
              <a:ahLst/>
              <a:cxnLst/>
              <a:rect l="l" t="t" r="r" b="b"/>
              <a:pathLst>
                <a:path w="8300000" h="5812626">
                  <a:moveTo>
                    <a:pt x="0" y="0"/>
                  </a:moveTo>
                  <a:lnTo>
                    <a:pt x="8300000" y="0"/>
                  </a:lnTo>
                  <a:lnTo>
                    <a:pt x="8300000" y="5812626"/>
                  </a:lnTo>
                  <a:lnTo>
                    <a:pt x="0" y="581262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29393" r="-29393" b="1164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90525"/>
              <a:ext cx="8299996" cy="620314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The</a:t>
              </a:r>
            </a:p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Discovery </a:t>
              </a:r>
            </a:p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Call</a:t>
              </a: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187,700+ Business People Video Conference Call Stock Photos, Pictures &amp;  Royalty-Free Images - iStock"/>
          <p:cNvSpPr/>
          <p:nvPr/>
        </p:nvSpPr>
        <p:spPr>
          <a:xfrm>
            <a:off x="10865796" y="2024469"/>
            <a:ext cx="8591035" cy="7128418"/>
          </a:xfrm>
          <a:custGeom>
            <a:avLst/>
            <a:gdLst/>
            <a:ahLst/>
            <a:cxnLst/>
            <a:rect l="l" t="t" r="r" b="b"/>
            <a:pathLst>
              <a:path w="8591035" h="7128418">
                <a:moveTo>
                  <a:pt x="0" y="0"/>
                </a:moveTo>
                <a:lnTo>
                  <a:pt x="8591035" y="0"/>
                </a:lnTo>
                <a:lnTo>
                  <a:pt x="8591035" y="7128418"/>
                </a:lnTo>
                <a:lnTo>
                  <a:pt x="0" y="71284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465" r="-12997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664224" y="3025597"/>
            <a:ext cx="8916600" cy="531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Setting the agenda for the </a:t>
            </a:r>
          </a:p>
          <a:p>
            <a:pPr algn="l">
              <a:lnSpc>
                <a:spcPts val="600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meeting / conversation </a:t>
            </a:r>
          </a:p>
          <a:p>
            <a:pPr algn="l">
              <a:lnSpc>
                <a:spcPts val="600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600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Time, how much is allotted</a:t>
            </a:r>
          </a:p>
          <a:p>
            <a:pPr algn="l">
              <a:lnSpc>
                <a:spcPts val="600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600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Expected outcome, next steps, </a:t>
            </a:r>
          </a:p>
          <a:p>
            <a:pPr algn="l">
              <a:lnSpc>
                <a:spcPts val="600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low commitment 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1164907"/>
            <a:ext cx="1215030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An Upfront Contract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496251" cy="10306050"/>
            <a:chOff x="0" y="0"/>
            <a:chExt cx="9995002" cy="13741400"/>
          </a:xfrm>
        </p:grpSpPr>
        <p:sp>
          <p:nvSpPr>
            <p:cNvPr id="3" name="Freeform 3"/>
            <p:cNvSpPr/>
            <p:nvPr/>
          </p:nvSpPr>
          <p:spPr>
            <a:xfrm>
              <a:off x="12700" y="12700"/>
              <a:ext cx="9969627" cy="13716000"/>
            </a:xfrm>
            <a:custGeom>
              <a:avLst/>
              <a:gdLst/>
              <a:ahLst/>
              <a:cxnLst/>
              <a:rect l="l" t="t" r="r" b="b"/>
              <a:pathLst>
                <a:path w="9969627" h="13716000">
                  <a:moveTo>
                    <a:pt x="0" y="0"/>
                  </a:moveTo>
                  <a:lnTo>
                    <a:pt x="9969627" y="0"/>
                  </a:lnTo>
                  <a:lnTo>
                    <a:pt x="996962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4955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995027" cy="13741400"/>
            </a:xfrm>
            <a:custGeom>
              <a:avLst/>
              <a:gdLst/>
              <a:ahLst/>
              <a:cxnLst/>
              <a:rect l="l" t="t" r="r" b="b"/>
              <a:pathLst>
                <a:path w="9995027" h="13741400">
                  <a:moveTo>
                    <a:pt x="12700" y="0"/>
                  </a:moveTo>
                  <a:lnTo>
                    <a:pt x="9982327" y="0"/>
                  </a:lnTo>
                  <a:cubicBezTo>
                    <a:pt x="9989312" y="0"/>
                    <a:pt x="9995027" y="5715"/>
                    <a:pt x="9995027" y="12700"/>
                  </a:cubicBezTo>
                  <a:lnTo>
                    <a:pt x="9995027" y="13728700"/>
                  </a:lnTo>
                  <a:cubicBezTo>
                    <a:pt x="9995027" y="13735686"/>
                    <a:pt x="9989312" y="13741400"/>
                    <a:pt x="9982327" y="13741400"/>
                  </a:cubicBezTo>
                  <a:lnTo>
                    <a:pt x="12700" y="13741400"/>
                  </a:lnTo>
                  <a:cubicBezTo>
                    <a:pt x="5715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13728700"/>
                  </a:lnTo>
                  <a:lnTo>
                    <a:pt x="12700" y="13728700"/>
                  </a:lnTo>
                  <a:lnTo>
                    <a:pt x="12700" y="13716000"/>
                  </a:lnTo>
                  <a:lnTo>
                    <a:pt x="9982327" y="13716000"/>
                  </a:lnTo>
                  <a:lnTo>
                    <a:pt x="9982327" y="13728700"/>
                  </a:lnTo>
                  <a:lnTo>
                    <a:pt x="9969627" y="13728700"/>
                  </a:lnTo>
                  <a:lnTo>
                    <a:pt x="9969627" y="12700"/>
                  </a:lnTo>
                  <a:lnTo>
                    <a:pt x="9982327" y="12700"/>
                  </a:lnTo>
                  <a:lnTo>
                    <a:pt x="998232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8351B9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144000" y="686312"/>
            <a:ext cx="7423804" cy="1417588"/>
            <a:chOff x="0" y="0"/>
            <a:chExt cx="9898405" cy="189011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898400" cy="1890116"/>
            </a:xfrm>
            <a:custGeom>
              <a:avLst/>
              <a:gdLst/>
              <a:ahLst/>
              <a:cxnLst/>
              <a:rect l="l" t="t" r="r" b="b"/>
              <a:pathLst>
                <a:path w="9898400" h="1890116">
                  <a:moveTo>
                    <a:pt x="0" y="0"/>
                  </a:moveTo>
                  <a:lnTo>
                    <a:pt x="9898400" y="0"/>
                  </a:lnTo>
                  <a:lnTo>
                    <a:pt x="9898400" y="1890116"/>
                  </a:lnTo>
                  <a:lnTo>
                    <a:pt x="0" y="1890116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26194" b="-77889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9898405" cy="1899643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7799"/>
                </a:lnSpc>
              </a:pPr>
              <a:r>
                <a:rPr lang="en-US" sz="6499">
                  <a:solidFill>
                    <a:srgbClr val="203A60"/>
                  </a:solidFill>
                  <a:latin typeface="GFS Didot"/>
                  <a:ea typeface="GFS Didot"/>
                  <a:cs typeface="GFS Didot"/>
                  <a:sym typeface="GFS Didot"/>
                </a:rPr>
                <a:t>Tips Throughout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1887550" y="1932489"/>
            <a:ext cx="6478200" cy="6469618"/>
          </a:xfrm>
          <a:custGeom>
            <a:avLst/>
            <a:gdLst/>
            <a:ahLst/>
            <a:cxnLst/>
            <a:rect l="l" t="t" r="r" b="b"/>
            <a:pathLst>
              <a:path w="6478200" h="6469618">
                <a:moveTo>
                  <a:pt x="0" y="0"/>
                </a:moveTo>
                <a:lnTo>
                  <a:pt x="6478200" y="0"/>
                </a:lnTo>
                <a:lnTo>
                  <a:pt x="6478200" y="6469618"/>
                </a:lnTo>
                <a:lnTo>
                  <a:pt x="0" y="64696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919" r="-24919" b="-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9341669" y="2774315"/>
            <a:ext cx="8741144" cy="6483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Get them talking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Capture important timeline details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Ask what they want in the service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Restate words they used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Weave yourself into the day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Explain your services, in their words</a:t>
            </a:r>
          </a:p>
          <a:p>
            <a:pPr algn="l">
              <a:lnSpc>
                <a:spcPts val="391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391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Offer low-risk next steps</a:t>
            </a:r>
          </a:p>
        </p:txBody>
      </p:sp>
      <p:sp>
        <p:nvSpPr>
          <p:cNvPr id="10" name="Freeform 10"/>
          <p:cNvSpPr/>
          <p:nvPr/>
        </p:nvSpPr>
        <p:spPr>
          <a:xfrm>
            <a:off x="1795405" y="1351750"/>
            <a:ext cx="6720859" cy="7218750"/>
          </a:xfrm>
          <a:custGeom>
            <a:avLst/>
            <a:gdLst/>
            <a:ahLst/>
            <a:cxnLst/>
            <a:rect l="l" t="t" r="r" b="b"/>
            <a:pathLst>
              <a:path w="6720859" h="7218750">
                <a:moveTo>
                  <a:pt x="0" y="0"/>
                </a:moveTo>
                <a:lnTo>
                  <a:pt x="6720859" y="0"/>
                </a:lnTo>
                <a:lnTo>
                  <a:pt x="6720859" y="7218750"/>
                </a:lnTo>
                <a:lnTo>
                  <a:pt x="0" y="72187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017" t="-37331" r="2016" b="159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940921" y="1028700"/>
            <a:ext cx="6347079" cy="8229600"/>
          </a:xfrm>
          <a:custGeom>
            <a:avLst/>
            <a:gdLst/>
            <a:ahLst/>
            <a:cxnLst/>
            <a:rect l="l" t="t" r="r" b="b"/>
            <a:pathLst>
              <a:path w="6347079" h="8229600">
                <a:moveTo>
                  <a:pt x="0" y="0"/>
                </a:moveTo>
                <a:lnTo>
                  <a:pt x="6347079" y="0"/>
                </a:lnTo>
                <a:lnTo>
                  <a:pt x="63470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2593754" y="3035201"/>
            <a:ext cx="7635351" cy="5309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Proposals?</a:t>
            </a:r>
          </a:p>
          <a:p>
            <a:pPr algn="l">
              <a:lnSpc>
                <a:spcPts val="604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Sample contract &amp; video</a:t>
            </a:r>
          </a:p>
          <a:p>
            <a:pPr algn="l">
              <a:lnSpc>
                <a:spcPts val="604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E-signature</a:t>
            </a:r>
          </a:p>
          <a:p>
            <a:pPr algn="l">
              <a:lnSpc>
                <a:spcPts val="6040"/>
              </a:lnSpc>
            </a:pPr>
            <a:endParaRPr lang="en-US" sz="4000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603" lvl="1" indent="-431801" algn="l">
              <a:lnSpc>
                <a:spcPts val="604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Online payments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04856" y="1085850"/>
            <a:ext cx="12289535" cy="1813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Now What? </a:t>
            </a:r>
          </a:p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   After the call...</a:t>
            </a:r>
          </a:p>
        </p:txBody>
      </p:sp>
      <p:sp>
        <p:nvSpPr>
          <p:cNvPr id="5" name="Freeform 5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7089111" cy="10384060"/>
            <a:chOff x="0" y="0"/>
            <a:chExt cx="9452148" cy="13845413"/>
          </a:xfrm>
        </p:grpSpPr>
        <p:sp>
          <p:nvSpPr>
            <p:cNvPr id="3" name="Freeform 3"/>
            <p:cNvSpPr/>
            <p:nvPr/>
          </p:nvSpPr>
          <p:spPr>
            <a:xfrm>
              <a:off x="12010" y="12700"/>
              <a:ext cx="9428152" cy="13820012"/>
            </a:xfrm>
            <a:custGeom>
              <a:avLst/>
              <a:gdLst/>
              <a:ahLst/>
              <a:cxnLst/>
              <a:rect l="l" t="t" r="r" b="b"/>
              <a:pathLst>
                <a:path w="9428152" h="13820012">
                  <a:moveTo>
                    <a:pt x="0" y="0"/>
                  </a:moveTo>
                  <a:lnTo>
                    <a:pt x="9428153" y="0"/>
                  </a:lnTo>
                  <a:lnTo>
                    <a:pt x="9428153" y="13820012"/>
                  </a:lnTo>
                  <a:lnTo>
                    <a:pt x="0" y="13820012"/>
                  </a:lnTo>
                  <a:close/>
                </a:path>
              </a:pathLst>
            </a:custGeom>
            <a:solidFill>
              <a:srgbClr val="203A6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452174" cy="13845412"/>
            </a:xfrm>
            <a:custGeom>
              <a:avLst/>
              <a:gdLst/>
              <a:ahLst/>
              <a:cxnLst/>
              <a:rect l="l" t="t" r="r" b="b"/>
              <a:pathLst>
                <a:path w="9452174" h="13845412">
                  <a:moveTo>
                    <a:pt x="12010" y="0"/>
                  </a:moveTo>
                  <a:lnTo>
                    <a:pt x="9440163" y="0"/>
                  </a:lnTo>
                  <a:cubicBezTo>
                    <a:pt x="9446768" y="0"/>
                    <a:pt x="9452174" y="5715"/>
                    <a:pt x="9452174" y="12700"/>
                  </a:cubicBezTo>
                  <a:lnTo>
                    <a:pt x="9452174" y="13832712"/>
                  </a:lnTo>
                  <a:cubicBezTo>
                    <a:pt x="9452174" y="13839698"/>
                    <a:pt x="9446768" y="13845412"/>
                    <a:pt x="9440163" y="13845412"/>
                  </a:cubicBezTo>
                  <a:lnTo>
                    <a:pt x="12010" y="13845412"/>
                  </a:lnTo>
                  <a:cubicBezTo>
                    <a:pt x="5405" y="13845412"/>
                    <a:pt x="0" y="13839698"/>
                    <a:pt x="0" y="13832712"/>
                  </a:cubicBezTo>
                  <a:lnTo>
                    <a:pt x="0" y="12700"/>
                  </a:lnTo>
                  <a:cubicBezTo>
                    <a:pt x="0" y="5715"/>
                    <a:pt x="5405" y="0"/>
                    <a:pt x="12010" y="0"/>
                  </a:cubicBezTo>
                  <a:moveTo>
                    <a:pt x="12010" y="25400"/>
                  </a:moveTo>
                  <a:lnTo>
                    <a:pt x="12010" y="12700"/>
                  </a:lnTo>
                  <a:lnTo>
                    <a:pt x="24020" y="12700"/>
                  </a:lnTo>
                  <a:lnTo>
                    <a:pt x="24020" y="13832712"/>
                  </a:lnTo>
                  <a:lnTo>
                    <a:pt x="12010" y="13832712"/>
                  </a:lnTo>
                  <a:lnTo>
                    <a:pt x="12010" y="13820012"/>
                  </a:lnTo>
                  <a:lnTo>
                    <a:pt x="9440163" y="13820012"/>
                  </a:lnTo>
                  <a:lnTo>
                    <a:pt x="9440163" y="13832712"/>
                  </a:lnTo>
                  <a:lnTo>
                    <a:pt x="9428152" y="13832712"/>
                  </a:lnTo>
                  <a:lnTo>
                    <a:pt x="9428152" y="12700"/>
                  </a:lnTo>
                  <a:lnTo>
                    <a:pt x="9440163" y="12700"/>
                  </a:lnTo>
                  <a:lnTo>
                    <a:pt x="9440163" y="25400"/>
                  </a:lnTo>
                  <a:lnTo>
                    <a:pt x="12010" y="25400"/>
                  </a:lnTo>
                  <a:close/>
                </a:path>
              </a:pathLst>
            </a:custGeom>
            <a:solidFill>
              <a:srgbClr val="203A60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399607" y="2916329"/>
            <a:ext cx="6439948" cy="541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A proposal is not a contract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A proposal does not need to be fully customized. 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Can you use a template?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Can you simplify the sales process and remove them?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521356" y="2252888"/>
            <a:ext cx="6224997" cy="5845365"/>
            <a:chOff x="0" y="0"/>
            <a:chExt cx="8299996" cy="77938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300000" cy="7793803"/>
            </a:xfrm>
            <a:custGeom>
              <a:avLst/>
              <a:gdLst/>
              <a:ahLst/>
              <a:cxnLst/>
              <a:rect l="l" t="t" r="r" b="b"/>
              <a:pathLst>
                <a:path w="8300000" h="7793803">
                  <a:moveTo>
                    <a:pt x="0" y="0"/>
                  </a:moveTo>
                  <a:lnTo>
                    <a:pt x="8300000" y="0"/>
                  </a:lnTo>
                  <a:lnTo>
                    <a:pt x="8300000" y="7793803"/>
                  </a:lnTo>
                  <a:lnTo>
                    <a:pt x="0" y="7793803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8145" b="66644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90525"/>
              <a:ext cx="8299996" cy="818434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Quick</a:t>
              </a:r>
            </a:p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Note </a:t>
              </a:r>
            </a:p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About</a:t>
              </a:r>
            </a:p>
            <a:p>
              <a:pPr algn="l">
                <a:lnSpc>
                  <a:spcPts val="117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Proposals</a:t>
              </a: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4271" y="-16459"/>
            <a:ext cx="6857503" cy="10306050"/>
            <a:chOff x="0" y="0"/>
            <a:chExt cx="9143337" cy="13741400"/>
          </a:xfrm>
        </p:grpSpPr>
        <p:sp>
          <p:nvSpPr>
            <p:cNvPr id="3" name="Freeform 3"/>
            <p:cNvSpPr/>
            <p:nvPr/>
          </p:nvSpPr>
          <p:spPr>
            <a:xfrm>
              <a:off x="14220" y="12700"/>
              <a:ext cx="9114926" cy="13716000"/>
            </a:xfrm>
            <a:custGeom>
              <a:avLst/>
              <a:gdLst/>
              <a:ahLst/>
              <a:cxnLst/>
              <a:rect l="l" t="t" r="r" b="b"/>
              <a:pathLst>
                <a:path w="9114926" h="13716000">
                  <a:moveTo>
                    <a:pt x="0" y="0"/>
                  </a:moveTo>
                  <a:lnTo>
                    <a:pt x="9114926" y="0"/>
                  </a:lnTo>
                  <a:lnTo>
                    <a:pt x="9114926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203A6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9143363" cy="13741400"/>
            </a:xfrm>
            <a:custGeom>
              <a:avLst/>
              <a:gdLst/>
              <a:ahLst/>
              <a:cxnLst/>
              <a:rect l="l" t="t" r="r" b="b"/>
              <a:pathLst>
                <a:path w="9143363" h="13741400">
                  <a:moveTo>
                    <a:pt x="14220" y="0"/>
                  </a:moveTo>
                  <a:lnTo>
                    <a:pt x="9129146" y="0"/>
                  </a:lnTo>
                  <a:cubicBezTo>
                    <a:pt x="9136967" y="0"/>
                    <a:pt x="9143363" y="5715"/>
                    <a:pt x="9143363" y="12700"/>
                  </a:cubicBezTo>
                  <a:lnTo>
                    <a:pt x="9143363" y="13728700"/>
                  </a:lnTo>
                  <a:cubicBezTo>
                    <a:pt x="9143363" y="13735686"/>
                    <a:pt x="9136967" y="13741400"/>
                    <a:pt x="9129146" y="13741400"/>
                  </a:cubicBezTo>
                  <a:lnTo>
                    <a:pt x="14220" y="13741400"/>
                  </a:lnTo>
                  <a:cubicBezTo>
                    <a:pt x="6399" y="13741400"/>
                    <a:pt x="0" y="13735686"/>
                    <a:pt x="0" y="13728700"/>
                  </a:cubicBezTo>
                  <a:lnTo>
                    <a:pt x="0" y="12700"/>
                  </a:lnTo>
                  <a:cubicBezTo>
                    <a:pt x="0" y="5715"/>
                    <a:pt x="6399" y="0"/>
                    <a:pt x="14220" y="0"/>
                  </a:cubicBezTo>
                  <a:moveTo>
                    <a:pt x="14220" y="25400"/>
                  </a:moveTo>
                  <a:lnTo>
                    <a:pt x="14220" y="12700"/>
                  </a:lnTo>
                  <a:lnTo>
                    <a:pt x="28439" y="12700"/>
                  </a:lnTo>
                  <a:lnTo>
                    <a:pt x="28439" y="13728700"/>
                  </a:lnTo>
                  <a:lnTo>
                    <a:pt x="14220" y="13728700"/>
                  </a:lnTo>
                  <a:lnTo>
                    <a:pt x="14220" y="13716000"/>
                  </a:lnTo>
                  <a:lnTo>
                    <a:pt x="9129146" y="13716000"/>
                  </a:lnTo>
                  <a:lnTo>
                    <a:pt x="9129146" y="13728700"/>
                  </a:lnTo>
                  <a:lnTo>
                    <a:pt x="9114927" y="13728700"/>
                  </a:lnTo>
                  <a:lnTo>
                    <a:pt x="9114927" y="12700"/>
                  </a:lnTo>
                  <a:lnTo>
                    <a:pt x="9129146" y="12700"/>
                  </a:lnTo>
                  <a:lnTo>
                    <a:pt x="9129146" y="25400"/>
                  </a:lnTo>
                  <a:lnTo>
                    <a:pt x="14220" y="25400"/>
                  </a:lnTo>
                  <a:close/>
                </a:path>
              </a:pathLst>
            </a:custGeom>
            <a:solidFill>
              <a:srgbClr val="B6D3E2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47035" y="2451564"/>
            <a:ext cx="5534891" cy="3909740"/>
            <a:chOff x="0" y="0"/>
            <a:chExt cx="7379854" cy="521298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379853" cy="5212992"/>
            </a:xfrm>
            <a:custGeom>
              <a:avLst/>
              <a:gdLst/>
              <a:ahLst/>
              <a:cxnLst/>
              <a:rect l="l" t="t" r="r" b="b"/>
              <a:pathLst>
                <a:path w="7379853" h="5212992">
                  <a:moveTo>
                    <a:pt x="0" y="0"/>
                  </a:moveTo>
                  <a:lnTo>
                    <a:pt x="7379853" y="0"/>
                  </a:lnTo>
                  <a:lnTo>
                    <a:pt x="7379853" y="5212992"/>
                  </a:lnTo>
                  <a:lnTo>
                    <a:pt x="0" y="5212992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35475" r="-45786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7379854" cy="523203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78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The </a:t>
              </a:r>
            </a:p>
            <a:p>
              <a:pPr algn="l">
                <a:lnSpc>
                  <a:spcPts val="7800"/>
                </a:lnSpc>
              </a:pPr>
              <a:r>
                <a:rPr lang="en-US" sz="6500">
                  <a:solidFill>
                    <a:srgbClr val="FFFFFF"/>
                  </a:solidFill>
                  <a:latin typeface="GFS Didot"/>
                  <a:ea typeface="GFS Didot"/>
                  <a:cs typeface="GFS Didot"/>
                  <a:sym typeface="GFS Didot"/>
                </a:rPr>
                <a:t>Follow Up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7976655" y="8763350"/>
            <a:ext cx="2920708" cy="881329"/>
          </a:xfrm>
          <a:custGeom>
            <a:avLst/>
            <a:gdLst/>
            <a:ahLst/>
            <a:cxnLst/>
            <a:rect l="l" t="t" r="r" b="b"/>
            <a:pathLst>
              <a:path w="2920708" h="881329">
                <a:moveTo>
                  <a:pt x="0" y="0"/>
                </a:moveTo>
                <a:lnTo>
                  <a:pt x="2920708" y="0"/>
                </a:lnTo>
                <a:lnTo>
                  <a:pt x="2920708" y="881329"/>
                </a:lnTo>
                <a:lnTo>
                  <a:pt x="0" y="8813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8754201" y="1860130"/>
            <a:ext cx="8961120" cy="541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Personalized thank you video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Casual &amp; personal is best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Reiterate your excitement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Embed in thank you or follow-up email</a:t>
            </a:r>
          </a:p>
          <a:p>
            <a:pPr algn="l">
              <a:lnSpc>
                <a:spcPts val="479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Next steps</a:t>
            </a:r>
          </a:p>
        </p:txBody>
      </p:sp>
      <p:sp>
        <p:nvSpPr>
          <p:cNvPr id="10" name="Freeform 10" descr="See the New &amp; Bold Screencastify | Screencastify"/>
          <p:cNvSpPr/>
          <p:nvPr/>
        </p:nvSpPr>
        <p:spPr>
          <a:xfrm>
            <a:off x="11964163" y="8590043"/>
            <a:ext cx="4775730" cy="1054637"/>
          </a:xfrm>
          <a:custGeom>
            <a:avLst/>
            <a:gdLst/>
            <a:ahLst/>
            <a:cxnLst/>
            <a:rect l="l" t="t" r="r" b="b"/>
            <a:pathLst>
              <a:path w="4775730" h="1054637">
                <a:moveTo>
                  <a:pt x="0" y="0"/>
                </a:moveTo>
                <a:lnTo>
                  <a:pt x="4775731" y="0"/>
                </a:lnTo>
                <a:lnTo>
                  <a:pt x="4775731" y="1054636"/>
                </a:lnTo>
                <a:lnTo>
                  <a:pt x="0" y="10546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r="-1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08804" y="995168"/>
            <a:ext cx="14870392" cy="5699759"/>
            <a:chOff x="-15189" y="-966704"/>
            <a:chExt cx="19827189" cy="75996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812000" cy="6632975"/>
            </a:xfrm>
            <a:custGeom>
              <a:avLst/>
              <a:gdLst/>
              <a:ahLst/>
              <a:cxnLst/>
              <a:rect l="l" t="t" r="r" b="b"/>
              <a:pathLst>
                <a:path w="19812000" h="6632975">
                  <a:moveTo>
                    <a:pt x="0" y="0"/>
                  </a:moveTo>
                  <a:lnTo>
                    <a:pt x="19812000" y="0"/>
                  </a:lnTo>
                  <a:lnTo>
                    <a:pt x="19812000" y="6632975"/>
                  </a:lnTo>
                  <a:lnTo>
                    <a:pt x="0" y="6632975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t="-16257" b="-14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-15189" y="-966704"/>
              <a:ext cx="19812000" cy="671869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8800"/>
                </a:lnSpc>
              </a:pPr>
              <a:r>
                <a:rPr lang="en-US" sz="24000" b="1" dirty="0">
                  <a:solidFill>
                    <a:srgbClr val="B6D3E2"/>
                  </a:solidFill>
                  <a:latin typeface="Arial Bold"/>
                  <a:ea typeface="Arial Bold"/>
                  <a:cs typeface="Arial Bold"/>
                  <a:sym typeface="Arial Bold"/>
                </a:rPr>
                <a:t>80%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29197" y="5972575"/>
            <a:ext cx="8429396" cy="145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20"/>
              </a:lnSpc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Companies that use eSignatures report an 80% increase in close rates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929197" y="7686475"/>
            <a:ext cx="8429396" cy="1418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3"/>
              </a:lnSpc>
            </a:pPr>
            <a:r>
              <a:rPr lang="en-US" sz="1800" i="1">
                <a:solidFill>
                  <a:srgbClr val="203A60"/>
                </a:solidFill>
                <a:latin typeface="Arial Italics"/>
                <a:ea typeface="Arial Italics"/>
                <a:cs typeface="Arial Italics"/>
                <a:sym typeface="Arial Italics"/>
              </a:rPr>
              <a:t>Credit: Docusign</a:t>
            </a:r>
          </a:p>
        </p:txBody>
      </p:sp>
      <p:sp>
        <p:nvSpPr>
          <p:cNvPr id="7" name="Freeform 7"/>
          <p:cNvSpPr/>
          <p:nvPr/>
        </p:nvSpPr>
        <p:spPr>
          <a:xfrm>
            <a:off x="271406" y="8614211"/>
            <a:ext cx="4644697" cy="1288178"/>
          </a:xfrm>
          <a:custGeom>
            <a:avLst/>
            <a:gdLst/>
            <a:ahLst/>
            <a:cxnLst/>
            <a:rect l="l" t="t" r="r" b="b"/>
            <a:pathLst>
              <a:path w="4644697" h="1288178">
                <a:moveTo>
                  <a:pt x="0" y="0"/>
                </a:moveTo>
                <a:lnTo>
                  <a:pt x="4644697" y="0"/>
                </a:lnTo>
                <a:lnTo>
                  <a:pt x="4644697" y="1288178"/>
                </a:lnTo>
                <a:lnTo>
                  <a:pt x="0" y="12881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0716" y="2017537"/>
            <a:ext cx="10582984" cy="7406917"/>
          </a:xfrm>
          <a:custGeom>
            <a:avLst/>
            <a:gdLst/>
            <a:ahLst/>
            <a:cxnLst/>
            <a:rect l="l" t="t" r="r" b="b"/>
            <a:pathLst>
              <a:path w="10582984" h="7406917">
                <a:moveTo>
                  <a:pt x="0" y="0"/>
                </a:moveTo>
                <a:lnTo>
                  <a:pt x="10582984" y="0"/>
                </a:lnTo>
                <a:lnTo>
                  <a:pt x="10582984" y="7406917"/>
                </a:lnTo>
                <a:lnTo>
                  <a:pt x="0" y="74069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1164907"/>
            <a:ext cx="15590550" cy="92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0"/>
              </a:lnSpc>
            </a:pPr>
            <a:r>
              <a:rPr lang="en-US" sz="6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Contracts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11593" y="2828253"/>
            <a:ext cx="6676316" cy="6770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39"/>
              </a:lnSpc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TIPS FOR CLOSING</a:t>
            </a:r>
          </a:p>
          <a:p>
            <a:pPr algn="l">
              <a:lnSpc>
                <a:spcPts val="443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9" lvl="1" indent="-431800" algn="l">
              <a:lnSpc>
                <a:spcPts val="44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Scope of work</a:t>
            </a:r>
          </a:p>
          <a:p>
            <a:pPr algn="l">
              <a:lnSpc>
                <a:spcPts val="443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9" lvl="1" indent="-431800" algn="l">
              <a:lnSpc>
                <a:spcPts val="44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Pricing</a:t>
            </a:r>
          </a:p>
          <a:p>
            <a:pPr marL="1727199" lvl="2" indent="-575733" algn="l">
              <a:lnSpc>
                <a:spcPts val="4439"/>
              </a:lnSpc>
              <a:buFont typeface="Arial"/>
              <a:buChar char="⚬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Scope creep </a:t>
            </a:r>
          </a:p>
          <a:p>
            <a:pPr algn="l">
              <a:lnSpc>
                <a:spcPts val="443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9" lvl="1" indent="-431800" algn="l">
              <a:lnSpc>
                <a:spcPts val="44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Payment terms</a:t>
            </a:r>
          </a:p>
          <a:p>
            <a:pPr algn="l">
              <a:lnSpc>
                <a:spcPts val="443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9" lvl="1" indent="-431800" algn="l">
              <a:lnSpc>
                <a:spcPts val="44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E-signature</a:t>
            </a:r>
          </a:p>
          <a:p>
            <a:pPr algn="l">
              <a:lnSpc>
                <a:spcPts val="4439"/>
              </a:lnSpc>
            </a:pPr>
            <a:endParaRPr lang="en-US" sz="39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63599" lvl="1" indent="-431800" algn="l">
              <a:lnSpc>
                <a:spcPts val="44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Expiration date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920217" y="1236066"/>
            <a:ext cx="10117766" cy="8382280"/>
          </a:xfrm>
          <a:custGeom>
            <a:avLst/>
            <a:gdLst/>
            <a:ahLst/>
            <a:cxnLst/>
            <a:rect l="l" t="t" r="r" b="b"/>
            <a:pathLst>
              <a:path w="10117766" h="8382280">
                <a:moveTo>
                  <a:pt x="0" y="0"/>
                </a:moveTo>
                <a:lnTo>
                  <a:pt x="10117766" y="0"/>
                </a:lnTo>
                <a:lnTo>
                  <a:pt x="10117766" y="8382280"/>
                </a:lnTo>
                <a:lnTo>
                  <a:pt x="0" y="83822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1095375"/>
            <a:ext cx="15590550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00"/>
              </a:lnSpc>
            </a:pPr>
            <a:r>
              <a:rPr lang="en-US" sz="7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Payments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11593" y="2675853"/>
            <a:ext cx="6676316" cy="4633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5"/>
              </a:lnSpc>
            </a:pPr>
            <a:r>
              <a:rPr lang="en-US" sz="4500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TIPS FOR GETTING PAID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Digital invoices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Flexible payment schedules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Automated reminders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Multiple payment options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688850" y="3301365"/>
            <a:ext cx="9255557" cy="5309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Track inquiries coming in</a:t>
            </a:r>
          </a:p>
          <a:p>
            <a:pPr marL="1727199" lvl="2" indent="-575733" algn="l">
              <a:lnSpc>
                <a:spcPts val="6039"/>
              </a:lnSpc>
              <a:buFont typeface="Arial"/>
              <a:buChar char="⚬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Referral source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Initial response time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Meeting scheduled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Documents sent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Booking complete</a:t>
            </a:r>
          </a:p>
          <a:p>
            <a:pPr marL="863599" lvl="1" indent="-431800" algn="l">
              <a:lnSpc>
                <a:spcPts val="6039"/>
              </a:lnSpc>
              <a:buFont typeface="Arial"/>
              <a:buChar char="•"/>
            </a:pPr>
            <a:r>
              <a:rPr lang="en-US" sz="39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Track reasons for not booking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704856" y="1778800"/>
            <a:ext cx="10015089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00"/>
              </a:lnSpc>
            </a:pPr>
            <a:r>
              <a:rPr lang="en-US" sz="7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Your Conversion Rate</a:t>
            </a:r>
          </a:p>
        </p:txBody>
      </p:sp>
      <p:sp>
        <p:nvSpPr>
          <p:cNvPr id="4" name="TextBox 4"/>
          <p:cNvSpPr txBox="1"/>
          <p:nvPr/>
        </p:nvSpPr>
        <p:spPr>
          <a:xfrm rot="-864587">
            <a:off x="9247987" y="4010587"/>
            <a:ext cx="11396913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  <a:spcBef>
                <a:spcPct val="0"/>
              </a:spcBef>
            </a:pPr>
            <a:r>
              <a:rPr lang="en-US" sz="12000">
                <a:solidFill>
                  <a:srgbClr val="203A60"/>
                </a:solidFill>
                <a:latin typeface="Moontime"/>
                <a:ea typeface="Moontime"/>
                <a:cs typeface="Moontime"/>
                <a:sym typeface="Moontime"/>
              </a:rPr>
              <a:t>#bookings</a:t>
            </a:r>
          </a:p>
        </p:txBody>
      </p:sp>
      <p:sp>
        <p:nvSpPr>
          <p:cNvPr id="5" name="AutoShape 5"/>
          <p:cNvSpPr/>
          <p:nvPr/>
        </p:nvSpPr>
        <p:spPr>
          <a:xfrm flipV="1">
            <a:off x="12783125" y="4492016"/>
            <a:ext cx="4523463" cy="1154334"/>
          </a:xfrm>
          <a:prstGeom prst="line">
            <a:avLst/>
          </a:prstGeom>
          <a:ln w="38100" cap="flat">
            <a:solidFill>
              <a:srgbClr val="F38E7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 rot="-864587">
            <a:off x="9495952" y="5328879"/>
            <a:ext cx="11396913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0"/>
              </a:lnSpc>
              <a:spcBef>
                <a:spcPct val="0"/>
              </a:spcBef>
            </a:pPr>
            <a:r>
              <a:rPr lang="en-US" sz="12000">
                <a:solidFill>
                  <a:srgbClr val="203A60"/>
                </a:solidFill>
                <a:latin typeface="Moontime"/>
                <a:ea typeface="Moontime"/>
                <a:cs typeface="Moontime"/>
                <a:sym typeface="Moontime"/>
              </a:rPr>
              <a:t>#inquiries</a:t>
            </a:r>
          </a:p>
        </p:txBody>
      </p:sp>
      <p:sp>
        <p:nvSpPr>
          <p:cNvPr id="7" name="Freeform 7"/>
          <p:cNvSpPr/>
          <p:nvPr/>
        </p:nvSpPr>
        <p:spPr>
          <a:xfrm rot="1920322" flipV="1">
            <a:off x="10408749" y="2519362"/>
            <a:ext cx="2377082" cy="671526"/>
          </a:xfrm>
          <a:custGeom>
            <a:avLst/>
            <a:gdLst/>
            <a:ahLst/>
            <a:cxnLst/>
            <a:rect l="l" t="t" r="r" b="b"/>
            <a:pathLst>
              <a:path w="2377082" h="671526">
                <a:moveTo>
                  <a:pt x="0" y="671525"/>
                </a:moveTo>
                <a:lnTo>
                  <a:pt x="2377082" y="671525"/>
                </a:lnTo>
                <a:lnTo>
                  <a:pt x="2377082" y="0"/>
                </a:lnTo>
                <a:lnTo>
                  <a:pt x="0" y="0"/>
                </a:lnTo>
                <a:lnTo>
                  <a:pt x="0" y="671525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3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43000" y="551272"/>
            <a:ext cx="16002000" cy="8163964"/>
            <a:chOff x="0" y="0"/>
            <a:chExt cx="21336000" cy="1088528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336000" cy="10885287"/>
            </a:xfrm>
            <a:custGeom>
              <a:avLst/>
              <a:gdLst/>
              <a:ahLst/>
              <a:cxnLst/>
              <a:rect l="l" t="t" r="r" b="b"/>
              <a:pathLst>
                <a:path w="21336000" h="10885287">
                  <a:moveTo>
                    <a:pt x="0" y="0"/>
                  </a:moveTo>
                  <a:lnTo>
                    <a:pt x="21336000" y="0"/>
                  </a:lnTo>
                  <a:lnTo>
                    <a:pt x="21336000" y="10885287"/>
                  </a:lnTo>
                  <a:lnTo>
                    <a:pt x="0" y="10885287"/>
                  </a:lnTo>
                  <a:close/>
                </a:path>
              </a:pathLst>
            </a:custGeom>
            <a:blipFill>
              <a:blip r:embed="rId3">
                <a:alphaModFix amt="0"/>
              </a:blip>
              <a:stretch>
                <a:fillRect l="-17036" r="-17036" b="-241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00050"/>
              <a:ext cx="21336000" cy="11285335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12996"/>
                </a:lnSpc>
              </a:pPr>
              <a:r>
                <a:rPr lang="en-US" sz="7600">
                  <a:solidFill>
                    <a:srgbClr val="1F3A60"/>
                  </a:solidFill>
                  <a:latin typeface="Arial"/>
                  <a:ea typeface="Arial"/>
                  <a:cs typeface="Arial"/>
                  <a:sym typeface="Arial"/>
                </a:rPr>
                <a:t>It's </a:t>
              </a:r>
              <a:r>
                <a:rPr lang="en-US" sz="7600" i="1">
                  <a:solidFill>
                    <a:srgbClr val="1F3A60"/>
                  </a:solidFill>
                  <a:latin typeface="Arial Italics"/>
                  <a:ea typeface="Arial Italics"/>
                  <a:cs typeface="Arial Italics"/>
                  <a:sym typeface="Arial Italics"/>
                </a:rPr>
                <a:t>much</a:t>
              </a:r>
              <a:r>
                <a:rPr lang="en-US" sz="7600">
                  <a:solidFill>
                    <a:srgbClr val="1F3A60"/>
                  </a:solidFill>
                  <a:latin typeface="Arial"/>
                  <a:ea typeface="Arial"/>
                  <a:cs typeface="Arial"/>
                  <a:sym typeface="Arial"/>
                </a:rPr>
                <a:t> easier to double your business by doubling your conversion rate than by doubling your traffic.</a:t>
              </a:r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602974" y="2076450"/>
            <a:ext cx="12307221" cy="7746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Sales audit of your website + social media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Revisit pricing on your website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Clean up sales process and cycle 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Brainstorm your conversation starters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Consider and practice using an upfront contract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Determine if you need a proposal in your process </a:t>
            </a:r>
          </a:p>
          <a:p>
            <a:pPr marL="863604" lvl="1" indent="-431802" algn="l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Research tools: </a:t>
            </a:r>
          </a:p>
          <a:p>
            <a:pPr marL="1727209" lvl="2" indent="-575736" algn="l">
              <a:lnSpc>
                <a:spcPts val="5600"/>
              </a:lnSpc>
              <a:buFont typeface="Arial"/>
              <a:buChar char="⚬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Calendar scheduler </a:t>
            </a:r>
          </a:p>
          <a:p>
            <a:pPr marL="1727209" lvl="2" indent="-575736" algn="l">
              <a:lnSpc>
                <a:spcPts val="5600"/>
              </a:lnSpc>
              <a:buFont typeface="Arial"/>
              <a:buChar char="⚬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Boomerang for email</a:t>
            </a:r>
          </a:p>
          <a:p>
            <a:pPr marL="1727209" lvl="2" indent="-575736" algn="l">
              <a:lnSpc>
                <a:spcPts val="5600"/>
              </a:lnSpc>
              <a:buFont typeface="Arial"/>
              <a:buChar char="⚬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Video recording extension</a:t>
            </a:r>
          </a:p>
          <a:p>
            <a:pPr marL="1727209" lvl="2" indent="-575736" algn="l">
              <a:lnSpc>
                <a:spcPts val="5600"/>
              </a:lnSpc>
              <a:buFont typeface="Arial"/>
              <a:buChar char="⚬"/>
            </a:pPr>
            <a:r>
              <a:rPr lang="en-US" sz="4000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Digital contracts &amp; invoices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769663"/>
            <a:ext cx="9610050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00"/>
              </a:lnSpc>
            </a:pPr>
            <a:r>
              <a:rPr lang="en-US" sz="7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Your Homework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63058" y="4139974"/>
            <a:ext cx="6582697" cy="3775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7237" lvl="1" indent="-388618" algn="l">
              <a:lnSpc>
                <a:spcPts val="4967"/>
              </a:lnSpc>
              <a:buFont typeface="Arial"/>
              <a:buChar char="•"/>
            </a:pPr>
            <a:r>
              <a:rPr lang="en-US" sz="35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Conversion Cheat Sheet</a:t>
            </a:r>
          </a:p>
          <a:p>
            <a:pPr algn="l">
              <a:lnSpc>
                <a:spcPts val="4967"/>
              </a:lnSpc>
            </a:pPr>
            <a:endParaRPr lang="en-US" sz="35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77237" lvl="1" indent="-388618" algn="l">
              <a:lnSpc>
                <a:spcPts val="4967"/>
              </a:lnSpc>
              <a:buFont typeface="Arial"/>
              <a:buChar char="•"/>
            </a:pPr>
            <a:r>
              <a:rPr lang="en-US" sz="35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Core Values Exercise</a:t>
            </a:r>
          </a:p>
          <a:p>
            <a:pPr algn="l">
              <a:lnSpc>
                <a:spcPts val="4967"/>
              </a:lnSpc>
            </a:pPr>
            <a:endParaRPr lang="en-US" sz="3599">
              <a:solidFill>
                <a:srgbClr val="203A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77237" lvl="1" indent="-388618" algn="l">
              <a:lnSpc>
                <a:spcPts val="4967"/>
              </a:lnSpc>
              <a:buFont typeface="Arial"/>
              <a:buChar char="•"/>
            </a:pPr>
            <a:r>
              <a:rPr lang="en-US" sz="35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50% discount on RPC</a:t>
            </a:r>
          </a:p>
          <a:p>
            <a:pPr algn="l">
              <a:lnSpc>
                <a:spcPts val="4967"/>
              </a:lnSpc>
            </a:pPr>
            <a:r>
              <a:rPr lang="en-US" sz="3599">
                <a:solidFill>
                  <a:srgbClr val="203A60"/>
                </a:solidFill>
                <a:latin typeface="Arial"/>
                <a:ea typeface="Arial"/>
                <a:cs typeface="Arial"/>
                <a:sym typeface="Arial"/>
              </a:rPr>
              <a:t>      Code: CATERSOURCE26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136456" y="1095375"/>
            <a:ext cx="10015089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00"/>
              </a:lnSpc>
            </a:pPr>
            <a:r>
              <a:rPr lang="en-US" sz="75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Three Gifts For You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952" y="2108695"/>
            <a:ext cx="7494598" cy="7494598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951067" y="8139482"/>
            <a:ext cx="723569" cy="723569"/>
          </a:xfrm>
          <a:custGeom>
            <a:avLst/>
            <a:gdLst/>
            <a:ahLst/>
            <a:cxnLst/>
            <a:rect l="l" t="t" r="r" b="b"/>
            <a:pathLst>
              <a:path w="723569" h="723569">
                <a:moveTo>
                  <a:pt x="0" y="0"/>
                </a:moveTo>
                <a:lnTo>
                  <a:pt x="723568" y="0"/>
                </a:lnTo>
                <a:lnTo>
                  <a:pt x="723568" y="723569"/>
                </a:lnTo>
                <a:lnTo>
                  <a:pt x="0" y="7235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8951067" y="9060302"/>
            <a:ext cx="746007" cy="571034"/>
          </a:xfrm>
          <a:custGeom>
            <a:avLst/>
            <a:gdLst/>
            <a:ahLst/>
            <a:cxnLst/>
            <a:rect l="l" t="t" r="r" b="b"/>
            <a:pathLst>
              <a:path w="746007" h="571034">
                <a:moveTo>
                  <a:pt x="0" y="0"/>
                </a:moveTo>
                <a:lnTo>
                  <a:pt x="746006" y="0"/>
                </a:lnTo>
                <a:lnTo>
                  <a:pt x="746006" y="571034"/>
                </a:lnTo>
                <a:lnTo>
                  <a:pt x="0" y="5710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8951067" y="7284513"/>
            <a:ext cx="746007" cy="613590"/>
          </a:xfrm>
          <a:custGeom>
            <a:avLst/>
            <a:gdLst/>
            <a:ahLst/>
            <a:cxnLst/>
            <a:rect l="l" t="t" r="r" b="b"/>
            <a:pathLst>
              <a:path w="746007" h="613590">
                <a:moveTo>
                  <a:pt x="0" y="0"/>
                </a:moveTo>
                <a:lnTo>
                  <a:pt x="746006" y="0"/>
                </a:lnTo>
                <a:lnTo>
                  <a:pt x="746006" y="613591"/>
                </a:lnTo>
                <a:lnTo>
                  <a:pt x="0" y="6135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787387" y="3076209"/>
            <a:ext cx="6835245" cy="6555128"/>
          </a:xfrm>
          <a:custGeom>
            <a:avLst/>
            <a:gdLst/>
            <a:ahLst/>
            <a:cxnLst/>
            <a:rect l="l" t="t" r="r" b="b"/>
            <a:pathLst>
              <a:path w="6835245" h="6555128">
                <a:moveTo>
                  <a:pt x="0" y="0"/>
                </a:moveTo>
                <a:lnTo>
                  <a:pt x="6835244" y="0"/>
                </a:lnTo>
                <a:lnTo>
                  <a:pt x="6835244" y="6555127"/>
                </a:lnTo>
                <a:lnTo>
                  <a:pt x="0" y="65551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7072" r="-280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1028700" y="1104900"/>
            <a:ext cx="8222689" cy="1289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>
                <a:solidFill>
                  <a:srgbClr val="203A60"/>
                </a:solidFill>
                <a:latin typeface="GFS Didot"/>
                <a:ea typeface="GFS Didot"/>
                <a:cs typeface="GFS Didot"/>
                <a:sym typeface="GFS Didot"/>
              </a:rPr>
              <a:t>Thank you!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952300" y="7131791"/>
            <a:ext cx="6684115" cy="2402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04"/>
              </a:lnSpc>
            </a:pPr>
            <a:r>
              <a:rPr lang="en-US" sz="3423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elizabeth@rockpapercoin.com</a:t>
            </a:r>
          </a:p>
          <a:p>
            <a:pPr algn="l">
              <a:lnSpc>
                <a:spcPts val="6504"/>
              </a:lnSpc>
            </a:pPr>
            <a:r>
              <a:rPr lang="en-US" sz="3423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www.rockpapercoin.com</a:t>
            </a:r>
          </a:p>
          <a:p>
            <a:pPr algn="l">
              <a:lnSpc>
                <a:spcPts val="6504"/>
              </a:lnSpc>
            </a:pPr>
            <a:r>
              <a:rPr lang="en-US" sz="3423">
                <a:solidFill>
                  <a:srgbClr val="203A60"/>
                </a:solidFill>
                <a:latin typeface="Body Grotesque"/>
                <a:ea typeface="Body Grotesque"/>
                <a:cs typeface="Body Grotesque"/>
                <a:sym typeface="Body Grotesque"/>
              </a:rPr>
              <a:t>@rockpapercoin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135830" y="4269988"/>
            <a:ext cx="9315822" cy="1710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10"/>
              </a:lnSpc>
              <a:spcBef>
                <a:spcPct val="0"/>
              </a:spcBef>
            </a:pPr>
            <a:r>
              <a:rPr lang="en-US" sz="15013">
                <a:solidFill>
                  <a:srgbClr val="203A60"/>
                </a:solidFill>
                <a:latin typeface="Moontime"/>
                <a:ea typeface="Moontime"/>
                <a:cs typeface="Moontime"/>
                <a:sym typeface="Moontime"/>
              </a:rPr>
              <a:t>Stay in Touch!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2127</Words>
  <Application>Microsoft Macintosh PowerPoint</Application>
  <PresentationFormat>Custom</PresentationFormat>
  <Paragraphs>442</Paragraphs>
  <Slides>48</Slides>
  <Notes>45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Calibri</vt:lpstr>
      <vt:lpstr>GFS Didot</vt:lpstr>
      <vt:lpstr>Arial Bold Italics</vt:lpstr>
      <vt:lpstr>Body Grotesque</vt:lpstr>
      <vt:lpstr>Arial Bold</vt:lpstr>
      <vt:lpstr>Moontime</vt:lpstr>
      <vt:lpstr>Nunito</vt:lpstr>
      <vt:lpstr>Arial</vt:lpstr>
      <vt:lpstr>Arial Italics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Catersource 2026</dc:title>
  <cp:lastModifiedBy>elizabeth@rockpapercoin.com</cp:lastModifiedBy>
  <cp:revision>2</cp:revision>
  <dcterms:created xsi:type="dcterms:W3CDTF">2006-08-16T00:00:00Z</dcterms:created>
  <dcterms:modified xsi:type="dcterms:W3CDTF">2026-02-04T22:26:58Z</dcterms:modified>
  <dc:identifier>DAG-bh_fjmY</dc:identifier>
</cp:coreProperties>
</file>