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5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6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7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8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9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0" r:id="rId1"/>
    <p:sldMasterId id="2147483712" r:id="rId2"/>
    <p:sldMasterId id="2147483714" r:id="rId3"/>
    <p:sldMasterId id="2147483716" r:id="rId4"/>
    <p:sldMasterId id="2147483660" r:id="rId5"/>
    <p:sldMasterId id="2147483670" r:id="rId6"/>
    <p:sldMasterId id="2147483680" r:id="rId7"/>
    <p:sldMasterId id="2147483690" r:id="rId8"/>
    <p:sldMasterId id="2147483700" r:id="rId9"/>
  </p:sldMasterIdLst>
  <p:sldIdLst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9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E47B38-0B2B-354E-BA8F-02D47886FFDD}" v="3" dt="2026-02-25T18:15:20.0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17"/>
    <p:restoredTop sz="94694"/>
  </p:normalViewPr>
  <p:slideViewPr>
    <p:cSldViewPr snapToGrid="0">
      <p:cViewPr varScale="1">
        <p:scale>
          <a:sx n="121" d="100"/>
          <a:sy n="121" d="100"/>
        </p:scale>
        <p:origin x="8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5.xml"/><Relationship Id="rId15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oehr, Kathleen" userId="19ef00ab-e6a9-4431-aff2-e35906ffae5c" providerId="ADAL" clId="{7014CC72-8B39-5432-A98A-FE947C15939D}"/>
    <pc:docChg chg="addSld delSld modSld sldOrd">
      <pc:chgData name="Stoehr, Kathleen" userId="19ef00ab-e6a9-4431-aff2-e35906ffae5c" providerId="ADAL" clId="{7014CC72-8B39-5432-A98A-FE947C15939D}" dt="2026-02-25T18:48:34.433" v="17" actId="1076"/>
      <pc:docMkLst>
        <pc:docMk/>
      </pc:docMkLst>
      <pc:sldChg chg="addSp modSp add mod ord">
        <pc:chgData name="Stoehr, Kathleen" userId="19ef00ab-e6a9-4431-aff2-e35906ffae5c" providerId="ADAL" clId="{7014CC72-8B39-5432-A98A-FE947C15939D}" dt="2026-02-25T18:48:34.433" v="17" actId="1076"/>
        <pc:sldMkLst>
          <pc:docMk/>
          <pc:sldMk cId="478801033" sldId="269"/>
        </pc:sldMkLst>
        <pc:spChg chg="add mod">
          <ac:chgData name="Stoehr, Kathleen" userId="19ef00ab-e6a9-4431-aff2-e35906ffae5c" providerId="ADAL" clId="{7014CC72-8B39-5432-A98A-FE947C15939D}" dt="2026-02-25T18:48:34.433" v="17" actId="1076"/>
          <ac:spMkLst>
            <pc:docMk/>
            <pc:sldMk cId="478801033" sldId="269"/>
            <ac:spMk id="3" creationId="{1BF4157D-58BC-93FA-659B-37E3DF04B775}"/>
          </ac:spMkLst>
        </pc:spChg>
        <pc:spChg chg="mod">
          <ac:chgData name="Stoehr, Kathleen" userId="19ef00ab-e6a9-4431-aff2-e35906ffae5c" providerId="ADAL" clId="{7014CC72-8B39-5432-A98A-FE947C15939D}" dt="2026-02-25T18:15:29.006" v="13" actId="20577"/>
          <ac:spMkLst>
            <pc:docMk/>
            <pc:sldMk cId="478801033" sldId="269"/>
            <ac:spMk id="26" creationId="{3D63633D-3A83-BA1E-99C0-F0065DA6F1AC}"/>
          </ac:spMkLst>
        </pc:spChg>
      </pc:sldChg>
      <pc:sldChg chg="add del">
        <pc:chgData name="Stoehr, Kathleen" userId="19ef00ab-e6a9-4431-aff2-e35906ffae5c" providerId="ADAL" clId="{7014CC72-8B39-5432-A98A-FE947C15939D}" dt="2026-02-25T18:15:10.944" v="1"/>
        <pc:sldMkLst>
          <pc:docMk/>
          <pc:sldMk cId="1781418403" sldId="26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5664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39165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207502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Picture Placeholder 4">
            <a:extLst>
              <a:ext uri="{FF2B5EF4-FFF2-40B4-BE49-F238E27FC236}">
                <a16:creationId xmlns:a16="http://schemas.microsoft.com/office/drawing/2014/main" id="{E96DFECE-0B8C-880F-C0F0-56CDACD45AA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781665" y="-14750"/>
            <a:ext cx="6069628" cy="6887497"/>
          </a:xfrm>
          <a:custGeom>
            <a:avLst/>
            <a:gdLst>
              <a:gd name="connsiteX0" fmla="*/ 0 w 5287963"/>
              <a:gd name="connsiteY0" fmla="*/ 0 h 6858000"/>
              <a:gd name="connsiteX1" fmla="*/ 5287963 w 5287963"/>
              <a:gd name="connsiteY1" fmla="*/ 0 h 6858000"/>
              <a:gd name="connsiteX2" fmla="*/ 5287963 w 5287963"/>
              <a:gd name="connsiteY2" fmla="*/ 6858000 h 6858000"/>
              <a:gd name="connsiteX3" fmla="*/ 0 w 5287963"/>
              <a:gd name="connsiteY3" fmla="*/ 6858000 h 6858000"/>
              <a:gd name="connsiteX4" fmla="*/ 0 w 5287963"/>
              <a:gd name="connsiteY4" fmla="*/ 0 h 6858000"/>
              <a:gd name="connsiteX0" fmla="*/ 0 w 5287963"/>
              <a:gd name="connsiteY0" fmla="*/ 0 h 6858000"/>
              <a:gd name="connsiteX1" fmla="*/ 5287963 w 5287963"/>
              <a:gd name="connsiteY1" fmla="*/ 0 h 6858000"/>
              <a:gd name="connsiteX2" fmla="*/ 3746756 w 5287963"/>
              <a:gd name="connsiteY2" fmla="*/ 6858000 h 6858000"/>
              <a:gd name="connsiteX3" fmla="*/ 0 w 5287963"/>
              <a:gd name="connsiteY3" fmla="*/ 6858000 h 6858000"/>
              <a:gd name="connsiteX4" fmla="*/ 0 w 5287963"/>
              <a:gd name="connsiteY4" fmla="*/ 0 h 6858000"/>
              <a:gd name="connsiteX0" fmla="*/ 3134032 w 5287963"/>
              <a:gd name="connsiteY0" fmla="*/ 7374 h 6858000"/>
              <a:gd name="connsiteX1" fmla="*/ 5287963 w 5287963"/>
              <a:gd name="connsiteY1" fmla="*/ 0 h 6858000"/>
              <a:gd name="connsiteX2" fmla="*/ 3746756 w 5287963"/>
              <a:gd name="connsiteY2" fmla="*/ 6858000 h 6858000"/>
              <a:gd name="connsiteX3" fmla="*/ 0 w 5287963"/>
              <a:gd name="connsiteY3" fmla="*/ 6858000 h 6858000"/>
              <a:gd name="connsiteX4" fmla="*/ 3134032 w 5287963"/>
              <a:gd name="connsiteY4" fmla="*/ 7374 h 6858000"/>
              <a:gd name="connsiteX0" fmla="*/ 3923071 w 6077002"/>
              <a:gd name="connsiteY0" fmla="*/ 7374 h 6880122"/>
              <a:gd name="connsiteX1" fmla="*/ 6077002 w 6077002"/>
              <a:gd name="connsiteY1" fmla="*/ 0 h 6880122"/>
              <a:gd name="connsiteX2" fmla="*/ 4535795 w 6077002"/>
              <a:gd name="connsiteY2" fmla="*/ 6858000 h 6880122"/>
              <a:gd name="connsiteX3" fmla="*/ 0 w 6077002"/>
              <a:gd name="connsiteY3" fmla="*/ 6880122 h 6880122"/>
              <a:gd name="connsiteX4" fmla="*/ 3923071 w 6077002"/>
              <a:gd name="connsiteY4" fmla="*/ 7374 h 6880122"/>
              <a:gd name="connsiteX0" fmla="*/ 3923071 w 6077002"/>
              <a:gd name="connsiteY0" fmla="*/ 7374 h 6880122"/>
              <a:gd name="connsiteX1" fmla="*/ 6077002 w 6077002"/>
              <a:gd name="connsiteY1" fmla="*/ 0 h 6880122"/>
              <a:gd name="connsiteX2" fmla="*/ 4528421 w 6077002"/>
              <a:gd name="connsiteY2" fmla="*/ 6880122 h 6880122"/>
              <a:gd name="connsiteX3" fmla="*/ 0 w 6077002"/>
              <a:gd name="connsiteY3" fmla="*/ 6880122 h 6880122"/>
              <a:gd name="connsiteX4" fmla="*/ 3923071 w 6077002"/>
              <a:gd name="connsiteY4" fmla="*/ 7374 h 6880122"/>
              <a:gd name="connsiteX0" fmla="*/ 3923071 w 5944266"/>
              <a:gd name="connsiteY0" fmla="*/ 95864 h 6968612"/>
              <a:gd name="connsiteX1" fmla="*/ 5944266 w 5944266"/>
              <a:gd name="connsiteY1" fmla="*/ 0 h 6968612"/>
              <a:gd name="connsiteX2" fmla="*/ 4528421 w 5944266"/>
              <a:gd name="connsiteY2" fmla="*/ 6968612 h 6968612"/>
              <a:gd name="connsiteX3" fmla="*/ 0 w 5944266"/>
              <a:gd name="connsiteY3" fmla="*/ 6968612 h 6968612"/>
              <a:gd name="connsiteX4" fmla="*/ 3923071 w 5944266"/>
              <a:gd name="connsiteY4" fmla="*/ 95864 h 6968612"/>
              <a:gd name="connsiteX0" fmla="*/ 3923071 w 6077002"/>
              <a:gd name="connsiteY0" fmla="*/ 22122 h 6894870"/>
              <a:gd name="connsiteX1" fmla="*/ 6077002 w 6077002"/>
              <a:gd name="connsiteY1" fmla="*/ 0 h 6894870"/>
              <a:gd name="connsiteX2" fmla="*/ 4528421 w 6077002"/>
              <a:gd name="connsiteY2" fmla="*/ 6894870 h 6894870"/>
              <a:gd name="connsiteX3" fmla="*/ 0 w 6077002"/>
              <a:gd name="connsiteY3" fmla="*/ 6894870 h 6894870"/>
              <a:gd name="connsiteX4" fmla="*/ 3923071 w 6077002"/>
              <a:gd name="connsiteY4" fmla="*/ 22122 h 6894870"/>
              <a:gd name="connsiteX0" fmla="*/ 3849329 w 6077002"/>
              <a:gd name="connsiteY0" fmla="*/ 0 h 6961239"/>
              <a:gd name="connsiteX1" fmla="*/ 6077002 w 6077002"/>
              <a:gd name="connsiteY1" fmla="*/ 66369 h 6961239"/>
              <a:gd name="connsiteX2" fmla="*/ 4528421 w 6077002"/>
              <a:gd name="connsiteY2" fmla="*/ 6961239 h 6961239"/>
              <a:gd name="connsiteX3" fmla="*/ 0 w 6077002"/>
              <a:gd name="connsiteY3" fmla="*/ 6961239 h 6961239"/>
              <a:gd name="connsiteX4" fmla="*/ 3849329 w 6077002"/>
              <a:gd name="connsiteY4" fmla="*/ 0 h 6961239"/>
              <a:gd name="connsiteX0" fmla="*/ 3930445 w 6077002"/>
              <a:gd name="connsiteY0" fmla="*/ 0 h 6894871"/>
              <a:gd name="connsiteX1" fmla="*/ 6077002 w 6077002"/>
              <a:gd name="connsiteY1" fmla="*/ 1 h 6894871"/>
              <a:gd name="connsiteX2" fmla="*/ 4528421 w 6077002"/>
              <a:gd name="connsiteY2" fmla="*/ 6894871 h 6894871"/>
              <a:gd name="connsiteX3" fmla="*/ 0 w 6077002"/>
              <a:gd name="connsiteY3" fmla="*/ 6894871 h 6894871"/>
              <a:gd name="connsiteX4" fmla="*/ 3930445 w 6077002"/>
              <a:gd name="connsiteY4" fmla="*/ 0 h 6894871"/>
              <a:gd name="connsiteX0" fmla="*/ 3923071 w 6069628"/>
              <a:gd name="connsiteY0" fmla="*/ 0 h 6894871"/>
              <a:gd name="connsiteX1" fmla="*/ 6069628 w 6069628"/>
              <a:gd name="connsiteY1" fmla="*/ 1 h 6894871"/>
              <a:gd name="connsiteX2" fmla="*/ 4521047 w 6069628"/>
              <a:gd name="connsiteY2" fmla="*/ 6894871 h 6894871"/>
              <a:gd name="connsiteX3" fmla="*/ 0 w 6069628"/>
              <a:gd name="connsiteY3" fmla="*/ 6880123 h 6894871"/>
              <a:gd name="connsiteX4" fmla="*/ 3923071 w 6069628"/>
              <a:gd name="connsiteY4" fmla="*/ 0 h 6894871"/>
              <a:gd name="connsiteX0" fmla="*/ 3923071 w 6069628"/>
              <a:gd name="connsiteY0" fmla="*/ 0 h 6880123"/>
              <a:gd name="connsiteX1" fmla="*/ 6069628 w 6069628"/>
              <a:gd name="connsiteY1" fmla="*/ 1 h 6880123"/>
              <a:gd name="connsiteX2" fmla="*/ 4395685 w 6069628"/>
              <a:gd name="connsiteY2" fmla="*/ 6776884 h 6880123"/>
              <a:gd name="connsiteX3" fmla="*/ 0 w 6069628"/>
              <a:gd name="connsiteY3" fmla="*/ 6880123 h 6880123"/>
              <a:gd name="connsiteX4" fmla="*/ 3923071 w 6069628"/>
              <a:gd name="connsiteY4" fmla="*/ 0 h 6880123"/>
              <a:gd name="connsiteX0" fmla="*/ 3923071 w 6069628"/>
              <a:gd name="connsiteY0" fmla="*/ 0 h 6887497"/>
              <a:gd name="connsiteX1" fmla="*/ 6069628 w 6069628"/>
              <a:gd name="connsiteY1" fmla="*/ 1 h 6887497"/>
              <a:gd name="connsiteX2" fmla="*/ 4521046 w 6069628"/>
              <a:gd name="connsiteY2" fmla="*/ 6887497 h 6887497"/>
              <a:gd name="connsiteX3" fmla="*/ 0 w 6069628"/>
              <a:gd name="connsiteY3" fmla="*/ 6880123 h 6887497"/>
              <a:gd name="connsiteX4" fmla="*/ 3923071 w 6069628"/>
              <a:gd name="connsiteY4" fmla="*/ 0 h 6887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9628" h="6887497">
                <a:moveTo>
                  <a:pt x="3923071" y="0"/>
                </a:moveTo>
                <a:lnTo>
                  <a:pt x="6069628" y="1"/>
                </a:lnTo>
                <a:lnTo>
                  <a:pt x="4521046" y="6887497"/>
                </a:lnTo>
                <a:lnTo>
                  <a:pt x="0" y="6880123"/>
                </a:lnTo>
                <a:lnTo>
                  <a:pt x="3923071" y="0"/>
                </a:lnTo>
                <a:close/>
              </a:path>
            </a:pathLst>
          </a:custGeom>
        </p:spPr>
        <p:txBody>
          <a:bodyPr/>
          <a:lstStyle>
            <a:lvl1pPr>
              <a:defRPr>
                <a:ln>
                  <a:noFill/>
                </a:ln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7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50790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831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4017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58144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3289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86571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09865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68792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58491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058085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498836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37352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31798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738014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634826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70924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636946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670811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195441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074324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59414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509721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572875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045352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3948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3338212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236927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484377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9091313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828547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373164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199932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020193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892852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49978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8905838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870748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5241467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46395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5563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6267863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9737810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421513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219233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1511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image" Target="../media/image5.jpg"/><Relationship Id="rId5" Type="http://schemas.openxmlformats.org/officeDocument/2006/relationships/slideLayout" Target="../slideLayouts/slideLayout9.xml"/><Relationship Id="rId10" Type="http://schemas.openxmlformats.org/officeDocument/2006/relationships/theme" Target="../theme/theme5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image" Target="../media/image6.jpg"/><Relationship Id="rId5" Type="http://schemas.openxmlformats.org/officeDocument/2006/relationships/slideLayout" Target="../slideLayouts/slideLayout18.xml"/><Relationship Id="rId10" Type="http://schemas.openxmlformats.org/officeDocument/2006/relationships/theme" Target="../theme/theme6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image" Target="../media/image7.jpg"/><Relationship Id="rId5" Type="http://schemas.openxmlformats.org/officeDocument/2006/relationships/slideLayout" Target="../slideLayouts/slideLayout27.xml"/><Relationship Id="rId10" Type="http://schemas.openxmlformats.org/officeDocument/2006/relationships/theme" Target="../theme/theme7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image" Target="../media/image8.jpg"/><Relationship Id="rId5" Type="http://schemas.openxmlformats.org/officeDocument/2006/relationships/slideLayout" Target="../slideLayouts/slideLayout36.xml"/><Relationship Id="rId10" Type="http://schemas.openxmlformats.org/officeDocument/2006/relationships/theme" Target="../theme/theme8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image" Target="../media/image9.jpg"/><Relationship Id="rId5" Type="http://schemas.openxmlformats.org/officeDocument/2006/relationships/slideLayout" Target="../slideLayouts/slideLayout45.xml"/><Relationship Id="rId10" Type="http://schemas.openxmlformats.org/officeDocument/2006/relationships/theme" Target="../theme/theme9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0510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8788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6762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4239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38161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81108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8516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38757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30638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A4CE2A50-778F-4A65-DB70-657FFF8A6E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5522"/>
          <a:stretch>
            <a:fillRect/>
          </a:stretch>
        </p:blipFill>
        <p:spPr>
          <a:xfrm>
            <a:off x="0" y="-1"/>
            <a:ext cx="5422739" cy="6858001"/>
          </a:xfrm>
          <a:prstGeom prst="rect">
            <a:avLst/>
          </a:prstGeom>
        </p:spPr>
      </p:pic>
      <p:sp>
        <p:nvSpPr>
          <p:cNvPr id="26" name="Title 22">
            <a:extLst>
              <a:ext uri="{FF2B5EF4-FFF2-40B4-BE49-F238E27FC236}">
                <a16:creationId xmlns:a16="http://schemas.microsoft.com/office/drawing/2014/main" id="{9AF2AE44-91D1-048A-5D40-66B4509D31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26752" y="2752290"/>
            <a:ext cx="6345501" cy="3416320"/>
          </a:xfrm>
          <a:ln>
            <a:noFill/>
          </a:ln>
        </p:spPr>
        <p:txBody>
          <a:bodyPr wrap="square" lIns="91440" tIns="45720" rIns="91440" bIns="45720" anchor="b">
            <a:spAutoFit/>
          </a:bodyPr>
          <a:lstStyle/>
          <a:p>
            <a:br>
              <a:rPr lang="en-US" altLang="en-US" sz="4800" b="1" dirty="0">
                <a:latin typeface="Aleo SemiBold"/>
              </a:rPr>
            </a:br>
            <a:br>
              <a:rPr lang="en-US" altLang="en-US" sz="4800" b="1" dirty="0">
                <a:latin typeface="Aleo SemiBold"/>
              </a:rPr>
            </a:br>
            <a:r>
              <a:rPr lang="en-US" altLang="en-US" sz="4800" b="1" dirty="0">
                <a:latin typeface="Aleo SemiBold"/>
              </a:rPr>
              <a:t>The Swicy Revolution</a:t>
            </a:r>
            <a:br>
              <a:rPr lang="en-US" altLang="en-US" sz="4000" b="1" dirty="0">
                <a:latin typeface="Aleo SemiBold"/>
              </a:rPr>
            </a:br>
            <a:r>
              <a:rPr lang="en-US" altLang="en-US" sz="3200" dirty="0">
                <a:latin typeface="Aleo SemiBold"/>
              </a:rPr>
              <a:t>Exploring the Sweet-Heat Trend Captivating Late-Night Snacks &amp; Appetizers</a:t>
            </a:r>
            <a:endParaRPr lang="en-US" sz="4000" dirty="0">
              <a:latin typeface="Aleo SemiBold"/>
            </a:endParaRPr>
          </a:p>
        </p:txBody>
      </p:sp>
      <p:sp>
        <p:nvSpPr>
          <p:cNvPr id="35" name="Parallelogram 34">
            <a:extLst>
              <a:ext uri="{FF2B5EF4-FFF2-40B4-BE49-F238E27FC236}">
                <a16:creationId xmlns:a16="http://schemas.microsoft.com/office/drawing/2014/main" id="{49884727-3632-7549-0C2D-D54267613608}"/>
              </a:ext>
            </a:extLst>
          </p:cNvPr>
          <p:cNvSpPr/>
          <p:nvPr/>
        </p:nvSpPr>
        <p:spPr>
          <a:xfrm>
            <a:off x="-202558" y="5640231"/>
            <a:ext cx="4628253" cy="1217769"/>
          </a:xfrm>
          <a:prstGeom prst="parallelogram">
            <a:avLst>
              <a:gd name="adj" fmla="val 13917"/>
            </a:avLst>
          </a:prstGeom>
          <a:solidFill>
            <a:srgbClr val="00092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Chef Joe Pina</a:t>
            </a:r>
          </a:p>
          <a:p>
            <a:pPr algn="ctr"/>
            <a:r>
              <a:rPr lang="en-US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Senior Executive Chef</a:t>
            </a:r>
          </a:p>
          <a:p>
            <a:pPr algn="ctr"/>
            <a:r>
              <a:rPr lang="en-US" sz="16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UMass Dartmouth Chartwells HE</a:t>
            </a:r>
          </a:p>
        </p:txBody>
      </p:sp>
    </p:spTree>
    <p:extLst>
      <p:ext uri="{BB962C8B-B14F-4D97-AF65-F5344CB8AC3E}">
        <p14:creationId xmlns:p14="http://schemas.microsoft.com/office/powerpoint/2010/main" val="1650715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AC8ACD-35FA-2592-627C-6E6B143EC8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B52B3-4946-8124-6753-819B7FB8C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529" y="365124"/>
            <a:ext cx="7136757" cy="1325563"/>
          </a:xfrm>
        </p:spPr>
        <p:txBody>
          <a:bodyPr/>
          <a:lstStyle/>
          <a:p>
            <a:r>
              <a:rPr lang="en-US" dirty="0"/>
              <a:t>Mojo Pork Empanada with Swicy Pineapple Salsa</a:t>
            </a:r>
          </a:p>
        </p:txBody>
      </p:sp>
      <p:sp>
        <p:nvSpPr>
          <p:cNvPr id="4" name="AutoShape 2" descr="Image preview">
            <a:extLst>
              <a:ext uri="{FF2B5EF4-FFF2-40B4-BE49-F238E27FC236}">
                <a16:creationId xmlns:a16="http://schemas.microsoft.com/office/drawing/2014/main" id="{67DC3928-693D-EE26-52EA-EE98DFC9467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F9AE047-6194-FF89-F8F6-86D6EF31F2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5814" y="0"/>
            <a:ext cx="4116185" cy="5936805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A1786E60-86E7-9B79-5514-5C49D3677DC2}"/>
              </a:ext>
            </a:extLst>
          </p:cNvPr>
          <p:cNvGrpSpPr/>
          <p:nvPr/>
        </p:nvGrpSpPr>
        <p:grpSpPr>
          <a:xfrm>
            <a:off x="231280" y="2102802"/>
            <a:ext cx="7613254" cy="3357523"/>
            <a:chOff x="329201" y="2102802"/>
            <a:chExt cx="7613254" cy="3357523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8EA66E81-DBCB-185F-E2AD-DD738E5913E1}"/>
                </a:ext>
              </a:extLst>
            </p:cNvPr>
            <p:cNvGrpSpPr/>
            <p:nvPr/>
          </p:nvGrpSpPr>
          <p:grpSpPr>
            <a:xfrm>
              <a:off x="329201" y="2102802"/>
              <a:ext cx="2382499" cy="2803526"/>
              <a:chOff x="547807" y="2102802"/>
              <a:chExt cx="2382499" cy="2803526"/>
            </a:xfrm>
          </p:grpSpPr>
          <p:pic>
            <p:nvPicPr>
              <p:cNvPr id="11" name="Graphic 10" descr="Marker outline">
                <a:extLst>
                  <a:ext uri="{FF2B5EF4-FFF2-40B4-BE49-F238E27FC236}">
                    <a16:creationId xmlns:a16="http://schemas.microsoft.com/office/drawing/2014/main" id="{A230E0A0-36AB-001D-F2E1-B1AEBCE959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1114137" y="2102802"/>
                <a:ext cx="1249839" cy="1249839"/>
              </a:xfrm>
              <a:prstGeom prst="rect">
                <a:avLst/>
              </a:prstGeom>
            </p:spPr>
          </p:pic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CB7C0836-1483-FC3F-97F9-889C9201ABC5}"/>
                  </a:ext>
                </a:extLst>
              </p:cNvPr>
              <p:cNvSpPr txBox="1"/>
              <p:nvPr/>
            </p:nvSpPr>
            <p:spPr>
              <a:xfrm>
                <a:off x="547807" y="3429000"/>
                <a:ext cx="2382499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The </a:t>
                </a:r>
                <a:r>
                  <a:rPr lang="en-US" b="1" dirty="0">
                    <a:solidFill>
                      <a:schemeClr val="tx2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Caribbean</a:t>
                </a:r>
                <a:r>
                  <a:rPr lang="en-US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 is often cited as a foundational </a:t>
                </a:r>
                <a:r>
                  <a:rPr lang="en-US" b="1" dirty="0">
                    <a:solidFill>
                      <a:schemeClr val="tx2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blueprint</a:t>
                </a:r>
                <a:r>
                  <a:rPr lang="en-US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 for the swicy trend</a:t>
                </a:r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475F8E-DDFD-B6CC-B757-4C058CE00D46}"/>
                </a:ext>
              </a:extLst>
            </p:cNvPr>
            <p:cNvGrpSpPr/>
            <p:nvPr/>
          </p:nvGrpSpPr>
          <p:grpSpPr>
            <a:xfrm>
              <a:off x="2944578" y="2102802"/>
              <a:ext cx="2382499" cy="3357523"/>
              <a:chOff x="2951500" y="2102802"/>
              <a:chExt cx="2382499" cy="3357523"/>
            </a:xfrm>
          </p:grpSpPr>
          <p:pic>
            <p:nvPicPr>
              <p:cNvPr id="15" name="Graphic 14" descr="Exponential Graph outline">
                <a:extLst>
                  <a:ext uri="{FF2B5EF4-FFF2-40B4-BE49-F238E27FC236}">
                    <a16:creationId xmlns:a16="http://schemas.microsoft.com/office/drawing/2014/main" id="{543350A1-D0F1-414D-46C6-8284A2B4D0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3517830" y="2102802"/>
                <a:ext cx="1249839" cy="1249839"/>
              </a:xfrm>
              <a:prstGeom prst="rect">
                <a:avLst/>
              </a:prstGeom>
            </p:spPr>
          </p:pic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31CE337-DBE6-4ECE-1BAE-B5B951326058}"/>
                  </a:ext>
                </a:extLst>
              </p:cNvPr>
              <p:cNvSpPr txBox="1"/>
              <p:nvPr/>
            </p:nvSpPr>
            <p:spPr>
              <a:xfrm>
                <a:off x="2951500" y="3429000"/>
                <a:ext cx="2382499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The rise of swicy foods in mainstream dining, like spicy fruit salsas, draws from </a:t>
                </a:r>
                <a:r>
                  <a:rPr lang="en-US" b="1" dirty="0">
                    <a:solidFill>
                      <a:schemeClr val="tx2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Caribbean-inspired</a:t>
                </a:r>
                <a:r>
                  <a:rPr lang="en-US" dirty="0">
                    <a:solidFill>
                      <a:schemeClr val="tx2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 </a:t>
                </a:r>
                <a:r>
                  <a:rPr lang="en-US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techniques</a:t>
                </a:r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026BCEAA-A26D-C528-8A1C-E58F862E1505}"/>
                </a:ext>
              </a:extLst>
            </p:cNvPr>
            <p:cNvGrpSpPr/>
            <p:nvPr/>
          </p:nvGrpSpPr>
          <p:grpSpPr>
            <a:xfrm>
              <a:off x="5559956" y="2102802"/>
              <a:ext cx="2382499" cy="3080524"/>
              <a:chOff x="5513657" y="2102802"/>
              <a:chExt cx="2382499" cy="3080524"/>
            </a:xfrm>
          </p:grpSpPr>
          <p:pic>
            <p:nvPicPr>
              <p:cNvPr id="9" name="Graphic 8" descr="Menu outline">
                <a:extLst>
                  <a:ext uri="{FF2B5EF4-FFF2-40B4-BE49-F238E27FC236}">
                    <a16:creationId xmlns:a16="http://schemas.microsoft.com/office/drawing/2014/main" id="{C4C71015-ACB6-D5FE-FE45-A9079AD9D5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6079987" y="2102802"/>
                <a:ext cx="1249839" cy="1249839"/>
              </a:xfrm>
              <a:prstGeom prst="rect">
                <a:avLst/>
              </a:prstGeom>
            </p:spPr>
          </p:pic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C853756-E880-1B07-8C12-6EA5568C7C90}"/>
                  </a:ext>
                </a:extLst>
              </p:cNvPr>
              <p:cNvSpPr txBox="1"/>
              <p:nvPr/>
            </p:nvSpPr>
            <p:spPr>
              <a:xfrm>
                <a:off x="5513657" y="3429000"/>
                <a:ext cx="2382499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Swicy pairings are up </a:t>
                </a:r>
                <a:r>
                  <a:rPr lang="en-US" b="1" dirty="0">
                    <a:solidFill>
                      <a:schemeClr val="tx2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38%</a:t>
                </a:r>
                <a:r>
                  <a:rPr lang="en-US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 on menus, largely driven by the adaptation of traditional Caribbean flavors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84801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B7F87C-E9A4-711A-0D7F-62B7B8976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221" y="365125"/>
            <a:ext cx="7136757" cy="1325563"/>
          </a:xfrm>
        </p:spPr>
        <p:txBody>
          <a:bodyPr/>
          <a:lstStyle/>
          <a:p>
            <a:r>
              <a:rPr lang="en-US" dirty="0"/>
              <a:t>Korean BBQ Fried Chicken Slider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A1C691D5-B54D-4605-D071-61E8461CE7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531201" cy="595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69CA3EDA-69E9-1176-7AD3-F35199F8230A}"/>
              </a:ext>
            </a:extLst>
          </p:cNvPr>
          <p:cNvGrpSpPr/>
          <p:nvPr/>
        </p:nvGrpSpPr>
        <p:grpSpPr>
          <a:xfrm>
            <a:off x="4700642" y="2258561"/>
            <a:ext cx="7321913" cy="2561089"/>
            <a:chOff x="4776066" y="2449061"/>
            <a:chExt cx="7321913" cy="2561089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77A92977-E67E-CFFE-FEC1-CB85D0FC0563}"/>
                </a:ext>
              </a:extLst>
            </p:cNvPr>
            <p:cNvGrpSpPr/>
            <p:nvPr/>
          </p:nvGrpSpPr>
          <p:grpSpPr>
            <a:xfrm>
              <a:off x="7272553" y="2449061"/>
              <a:ext cx="2328939" cy="2561089"/>
              <a:chOff x="7230543" y="2449061"/>
              <a:chExt cx="2328939" cy="256108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9C42178-17E1-A697-2450-51B69BD93286}"/>
                  </a:ext>
                </a:extLst>
              </p:cNvPr>
              <p:cNvSpPr txBox="1"/>
              <p:nvPr/>
            </p:nvSpPr>
            <p:spPr>
              <a:xfrm>
                <a:off x="7230543" y="2449061"/>
                <a:ext cx="2328939" cy="461665"/>
              </a:xfrm>
              <a:prstGeom prst="rect">
                <a:avLst/>
              </a:prstGeom>
              <a:solidFill>
                <a:schemeClr val="tx2"/>
              </a:solidFill>
              <a:ln>
                <a:solidFill>
                  <a:schemeClr val="tx2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</a:rPr>
                  <a:t>Gochujang</a:t>
                </a:r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DD8936B8-0E97-7AA2-0C57-92B585887E63}"/>
                  </a:ext>
                </a:extLst>
              </p:cNvPr>
              <p:cNvSpPr/>
              <p:nvPr/>
            </p:nvSpPr>
            <p:spPr>
              <a:xfrm>
                <a:off x="7233724" y="2891676"/>
                <a:ext cx="2322576" cy="2118474"/>
              </a:xfrm>
              <a:prstGeom prst="rect">
                <a:avLst/>
              </a:prstGeom>
              <a:no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>
                    <a:solidFill>
                      <a:schemeClr val="tx2"/>
                    </a:solidFill>
                  </a:rPr>
                  <a:t>Gochujang</a:t>
                </a:r>
                <a:r>
                  <a:rPr lang="en-US" dirty="0">
                    <a:solidFill>
                      <a:srgbClr val="000928"/>
                    </a:solidFill>
                  </a:rPr>
                  <a:t> is the foundational ingredient in most swicy dishes</a:t>
                </a:r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6D1FA7F9-4BE2-F3C3-68EA-29D66EA04157}"/>
                </a:ext>
              </a:extLst>
            </p:cNvPr>
            <p:cNvGrpSpPr/>
            <p:nvPr/>
          </p:nvGrpSpPr>
          <p:grpSpPr>
            <a:xfrm>
              <a:off x="4776066" y="2449061"/>
              <a:ext cx="2328939" cy="2561089"/>
              <a:chOff x="4776066" y="2449061"/>
              <a:chExt cx="2328939" cy="2561089"/>
            </a:xfrm>
          </p:grpSpPr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88525C32-9E34-6C55-CD1E-D3A1553F6455}"/>
                  </a:ext>
                </a:extLst>
              </p:cNvPr>
              <p:cNvSpPr txBox="1"/>
              <p:nvPr/>
            </p:nvSpPr>
            <p:spPr>
              <a:xfrm>
                <a:off x="4776066" y="2449061"/>
                <a:ext cx="2328939" cy="461665"/>
              </a:xfrm>
              <a:prstGeom prst="rect">
                <a:avLst/>
              </a:prstGeom>
              <a:solidFill>
                <a:schemeClr val="tx2"/>
              </a:solidFill>
              <a:ln>
                <a:solidFill>
                  <a:schemeClr val="tx2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</a:rPr>
                  <a:t>Korean Cuisine</a:t>
                </a:r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544121A-6E2A-1F5E-0691-BACFCD44FC5B}"/>
                  </a:ext>
                </a:extLst>
              </p:cNvPr>
              <p:cNvSpPr/>
              <p:nvPr/>
            </p:nvSpPr>
            <p:spPr>
              <a:xfrm>
                <a:off x="4780713" y="2891676"/>
                <a:ext cx="2319645" cy="2118474"/>
              </a:xfrm>
              <a:prstGeom prst="rect">
                <a:avLst/>
              </a:prstGeom>
              <a:no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rgbClr val="000928"/>
                    </a:solidFill>
                  </a:rPr>
                  <a:t>Korean cuisine is the </a:t>
                </a:r>
                <a:r>
                  <a:rPr lang="en-US" b="1" dirty="0">
                    <a:solidFill>
                      <a:schemeClr val="tx2"/>
                    </a:solidFill>
                  </a:rPr>
                  <a:t>primary driver </a:t>
                </a:r>
                <a:r>
                  <a:rPr lang="en-US" dirty="0">
                    <a:solidFill>
                      <a:srgbClr val="000928"/>
                    </a:solidFill>
                  </a:rPr>
                  <a:t>behind the swicy food trend</a:t>
                </a:r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0F16A812-2496-8A3A-B714-CFCDF7BBDACB}"/>
                </a:ext>
              </a:extLst>
            </p:cNvPr>
            <p:cNvGrpSpPr/>
            <p:nvPr/>
          </p:nvGrpSpPr>
          <p:grpSpPr>
            <a:xfrm>
              <a:off x="9769040" y="2449061"/>
              <a:ext cx="2328939" cy="2561089"/>
              <a:chOff x="9676442" y="2449061"/>
              <a:chExt cx="2328939" cy="256108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00D7E21-40D5-E203-127E-72CABDE048FE}"/>
                  </a:ext>
                </a:extLst>
              </p:cNvPr>
              <p:cNvSpPr txBox="1"/>
              <p:nvPr/>
            </p:nvSpPr>
            <p:spPr>
              <a:xfrm>
                <a:off x="9676442" y="2449061"/>
                <a:ext cx="2328939" cy="461665"/>
              </a:xfrm>
              <a:prstGeom prst="rect">
                <a:avLst/>
              </a:prstGeom>
              <a:solidFill>
                <a:schemeClr val="tx2"/>
              </a:solidFill>
              <a:ln>
                <a:solidFill>
                  <a:schemeClr val="tx2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</a:rPr>
                  <a:t>Approachable</a:t>
                </a:r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3EB35D69-C5B8-3F54-36F4-055F20517889}"/>
                  </a:ext>
                </a:extLst>
              </p:cNvPr>
              <p:cNvSpPr/>
              <p:nvPr/>
            </p:nvSpPr>
            <p:spPr>
              <a:xfrm>
                <a:off x="9679623" y="2891676"/>
                <a:ext cx="2322576" cy="2118474"/>
              </a:xfrm>
              <a:prstGeom prst="rect">
                <a:avLst/>
              </a:prstGeom>
              <a:no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rgbClr val="000928"/>
                    </a:solidFill>
                  </a:rPr>
                  <a:t>Swicy foods are more </a:t>
                </a:r>
                <a:r>
                  <a:rPr lang="en-US" b="1" dirty="0">
                    <a:solidFill>
                      <a:schemeClr val="tx2"/>
                    </a:solidFill>
                  </a:rPr>
                  <a:t>approachable</a:t>
                </a:r>
                <a:r>
                  <a:rPr lang="en-US" dirty="0">
                    <a:solidFill>
                      <a:srgbClr val="000928"/>
                    </a:solidFill>
                  </a:rPr>
                  <a:t> for those with tolerances, providing a multi-layered experience for spice lovers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85379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AD8903-4F0A-FD37-773B-04FD8F231A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69199"/>
            <a:ext cx="10515600" cy="3846513"/>
          </a:xfrm>
        </p:spPr>
        <p:txBody>
          <a:bodyPr/>
          <a:lstStyle/>
          <a:p>
            <a:r>
              <a:rPr lang="en-US" dirty="0"/>
              <a:t>Tacos are a key example of swicy trend combining creamy and sweet chili</a:t>
            </a:r>
          </a:p>
          <a:p>
            <a:r>
              <a:rPr lang="en-US" dirty="0"/>
              <a:t>Taking the concept of these tacos bridges the gap between Asian and Mexican-style street foods</a:t>
            </a:r>
          </a:p>
        </p:txBody>
      </p:sp>
      <p:sp>
        <p:nvSpPr>
          <p:cNvPr id="5" name="AutoShape 4">
            <a:extLst>
              <a:ext uri="{FF2B5EF4-FFF2-40B4-BE49-F238E27FC236}">
                <a16:creationId xmlns:a16="http://schemas.microsoft.com/office/drawing/2014/main" id="{0642E1AF-B011-4D32-55A6-4C1D64BDC5E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69365F0-BEFF-6BCB-1AD4-9173282222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5444" y="0"/>
            <a:ext cx="3966556" cy="594075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4E7A4D7-3AC2-6774-9DAD-A2836652864F}"/>
              </a:ext>
            </a:extLst>
          </p:cNvPr>
          <p:cNvSpPr txBox="1">
            <a:spLocks/>
          </p:cNvSpPr>
          <p:nvPr/>
        </p:nvSpPr>
        <p:spPr>
          <a:xfrm>
            <a:off x="432885" y="365124"/>
            <a:ext cx="713675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leo SemiBold" pitchFamily="2" charset="77"/>
                <a:ea typeface="+mj-ea"/>
                <a:cs typeface="+mj-cs"/>
              </a:defRPr>
            </a:lvl1pPr>
          </a:lstStyle>
          <a:p>
            <a:r>
              <a:rPr lang="en-US" dirty="0"/>
              <a:t>Bang-Bang Cauliflower Tacos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6AFC8AB-D111-24DF-013F-C87D8DE45660}"/>
              </a:ext>
            </a:extLst>
          </p:cNvPr>
          <p:cNvGrpSpPr/>
          <p:nvPr/>
        </p:nvGrpSpPr>
        <p:grpSpPr>
          <a:xfrm>
            <a:off x="396240" y="1690687"/>
            <a:ext cx="7210046" cy="1783080"/>
            <a:chOff x="396240" y="1690687"/>
            <a:chExt cx="7210046" cy="1783080"/>
          </a:xfrm>
        </p:grpSpPr>
        <p:pic>
          <p:nvPicPr>
            <p:cNvPr id="16" name="Graphic 15" descr="Taco outline">
              <a:extLst>
                <a:ext uri="{FF2B5EF4-FFF2-40B4-BE49-F238E27FC236}">
                  <a16:creationId xmlns:a16="http://schemas.microsoft.com/office/drawing/2014/main" id="{000D68E0-239F-EB0F-D1FB-96613F2B18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396240" y="1690687"/>
              <a:ext cx="1783080" cy="1783080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C90A90A-BD35-6E73-58C9-FA8B3DB39C91}"/>
                </a:ext>
              </a:extLst>
            </p:cNvPr>
            <p:cNvSpPr txBox="1"/>
            <p:nvPr/>
          </p:nvSpPr>
          <p:spPr>
            <a:xfrm>
              <a:off x="2461260" y="1982063"/>
              <a:ext cx="514502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chemeClr val="tx2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Tacos are a key example</a:t>
              </a:r>
              <a:r>
                <a:rPr lang="en-US" sz="24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of swicy trend combining creamy and sweet chili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DF812070-73AF-91C2-74C7-1D099B45375A}"/>
              </a:ext>
            </a:extLst>
          </p:cNvPr>
          <p:cNvGrpSpPr/>
          <p:nvPr/>
        </p:nvGrpSpPr>
        <p:grpSpPr>
          <a:xfrm>
            <a:off x="396240" y="3581400"/>
            <a:ext cx="7210046" cy="1783080"/>
            <a:chOff x="396240" y="3581400"/>
            <a:chExt cx="7210046" cy="1783080"/>
          </a:xfrm>
        </p:grpSpPr>
        <p:pic>
          <p:nvPicPr>
            <p:cNvPr id="13" name="Graphic 12" descr="Chili Pepper outline">
              <a:extLst>
                <a:ext uri="{FF2B5EF4-FFF2-40B4-BE49-F238E27FC236}">
                  <a16:creationId xmlns:a16="http://schemas.microsoft.com/office/drawing/2014/main" id="{C82D0C8F-DFC3-C289-0041-307234D55DC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96240" y="3581400"/>
              <a:ext cx="1783080" cy="1783080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D639DAA-698D-D962-B9CC-96B311E9E3E2}"/>
                </a:ext>
              </a:extLst>
            </p:cNvPr>
            <p:cNvSpPr txBox="1"/>
            <p:nvPr/>
          </p:nvSpPr>
          <p:spPr>
            <a:xfrm>
              <a:off x="2461260" y="3872776"/>
              <a:ext cx="514502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Taking the concept of these tacos bridges the gap between </a:t>
              </a:r>
              <a:r>
                <a:rPr lang="en-US" sz="2400" b="1" dirty="0">
                  <a:solidFill>
                    <a:schemeClr val="tx2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Asian and Mexican-style street food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05900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505BB-4498-3997-6F1B-66C16C03D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4146580E-2558-8337-F333-B829F52655A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5522"/>
          <a:stretch>
            <a:fillRect/>
          </a:stretch>
        </p:blipFill>
        <p:spPr>
          <a:xfrm>
            <a:off x="0" y="-1"/>
            <a:ext cx="5422739" cy="6858001"/>
          </a:xfrm>
          <a:prstGeom prst="rect">
            <a:avLst/>
          </a:prstGeom>
        </p:spPr>
      </p:pic>
      <p:sp>
        <p:nvSpPr>
          <p:cNvPr id="26" name="Title 22">
            <a:extLst>
              <a:ext uri="{FF2B5EF4-FFF2-40B4-BE49-F238E27FC236}">
                <a16:creationId xmlns:a16="http://schemas.microsoft.com/office/drawing/2014/main" id="{3D63633D-3A83-BA1E-99C0-F0065DA6F1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26752" y="4081885"/>
            <a:ext cx="6345501" cy="2086725"/>
          </a:xfrm>
          <a:ln>
            <a:noFill/>
          </a:ln>
        </p:spPr>
        <p:txBody>
          <a:bodyPr wrap="square" lIns="91440" tIns="45720" rIns="91440" bIns="45720" anchor="b">
            <a:spAutoFit/>
          </a:bodyPr>
          <a:lstStyle/>
          <a:p>
            <a:br>
              <a:rPr lang="en-US" altLang="en-US" sz="4800" b="1" dirty="0">
                <a:latin typeface="Aleo SemiBold"/>
              </a:rPr>
            </a:br>
            <a:br>
              <a:rPr lang="en-US" altLang="en-US" sz="4800" b="1" dirty="0">
                <a:latin typeface="Aleo SemiBold"/>
              </a:rPr>
            </a:br>
            <a:r>
              <a:rPr lang="en-US" altLang="en-US" sz="4800" b="1" dirty="0">
                <a:latin typeface="Aleo SemiBold"/>
              </a:rPr>
              <a:t>Thank you!</a:t>
            </a:r>
            <a:endParaRPr lang="en-US" sz="4000" dirty="0">
              <a:latin typeface="Aleo SemiBold"/>
            </a:endParaRPr>
          </a:p>
        </p:txBody>
      </p:sp>
      <p:sp>
        <p:nvSpPr>
          <p:cNvPr id="35" name="Parallelogram 34">
            <a:extLst>
              <a:ext uri="{FF2B5EF4-FFF2-40B4-BE49-F238E27FC236}">
                <a16:creationId xmlns:a16="http://schemas.microsoft.com/office/drawing/2014/main" id="{0E527F2D-81C2-F3D1-CC97-22036CD01F22}"/>
              </a:ext>
            </a:extLst>
          </p:cNvPr>
          <p:cNvSpPr/>
          <p:nvPr/>
        </p:nvSpPr>
        <p:spPr>
          <a:xfrm>
            <a:off x="-202558" y="5640231"/>
            <a:ext cx="4628253" cy="1217769"/>
          </a:xfrm>
          <a:prstGeom prst="parallelogram">
            <a:avLst>
              <a:gd name="adj" fmla="val 13917"/>
            </a:avLst>
          </a:prstGeom>
          <a:solidFill>
            <a:srgbClr val="00092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Chef Joe Pina</a:t>
            </a:r>
          </a:p>
          <a:p>
            <a:pPr algn="ctr"/>
            <a:r>
              <a:rPr lang="en-US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Senior Executive Chef</a:t>
            </a:r>
          </a:p>
          <a:p>
            <a:pPr algn="ctr"/>
            <a:r>
              <a:rPr lang="en-US" sz="1600" i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UMass Dartmouth Chartwells HE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F4157D-58BC-93FA-659B-37E3DF04B775}"/>
              </a:ext>
            </a:extLst>
          </p:cNvPr>
          <p:cNvSpPr txBox="1"/>
          <p:nvPr/>
        </p:nvSpPr>
        <p:spPr>
          <a:xfrm>
            <a:off x="6986751" y="6249115"/>
            <a:ext cx="61958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chemeClr val="bg1"/>
                </a:solidFill>
              </a:rPr>
              <a:t>Joe.Pina@compass-usa.com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801033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Stage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Cover Crowd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Cover Food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Cover Custom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Content 1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6.xml><?xml version="1.0" encoding="utf-8"?>
<a:theme xmlns:a="http://schemas.openxmlformats.org/drawingml/2006/main" name="Content 2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7.xml><?xml version="1.0" encoding="utf-8"?>
<a:theme xmlns:a="http://schemas.openxmlformats.org/drawingml/2006/main" name="Content 3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8.xml><?xml version="1.0" encoding="utf-8"?>
<a:theme xmlns:a="http://schemas.openxmlformats.org/drawingml/2006/main" name="Content 4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9.xml><?xml version="1.0" encoding="utf-8"?>
<a:theme xmlns:a="http://schemas.openxmlformats.org/drawingml/2006/main" name="Content 5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cd62b7dd-4b48-44bd-90e7-e143a22c8ead}" enabled="0" method="" siteId="{cd62b7dd-4b48-44bd-90e7-e143a22c8ead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208</Words>
  <Application>Microsoft Macintosh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5</vt:i4>
      </vt:variant>
    </vt:vector>
  </HeadingPairs>
  <TitlesOfParts>
    <vt:vector size="19" baseType="lpstr">
      <vt:lpstr>Aleo Medium</vt:lpstr>
      <vt:lpstr>Aleo SemiBold</vt:lpstr>
      <vt:lpstr>Arial</vt:lpstr>
      <vt:lpstr>Open Sans</vt:lpstr>
      <vt:lpstr>Open Sans SemiBold</vt:lpstr>
      <vt:lpstr>Cover Stage</vt:lpstr>
      <vt:lpstr>Cover Crowd</vt:lpstr>
      <vt:lpstr>Cover Food</vt:lpstr>
      <vt:lpstr>Cover Custom</vt:lpstr>
      <vt:lpstr>Content 1</vt:lpstr>
      <vt:lpstr>Content 2</vt:lpstr>
      <vt:lpstr>Content 3</vt:lpstr>
      <vt:lpstr>Content 4</vt:lpstr>
      <vt:lpstr>Content 5</vt:lpstr>
      <vt:lpstr>  The Swicy Revolution Exploring the Sweet-Heat Trend Captivating Late-Night Snacks &amp; Appetizers</vt:lpstr>
      <vt:lpstr>Mojo Pork Empanada with Swicy Pineapple Salsa</vt:lpstr>
      <vt:lpstr>Korean BBQ Fried Chicken Slider</vt:lpstr>
      <vt:lpstr>PowerPoint Presentation</vt:lpstr>
      <vt:lpstr>  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Lokatys, Jaeson</dc:creator>
  <cp:lastModifiedBy>Stoehr, Kathleen</cp:lastModifiedBy>
  <cp:revision>10</cp:revision>
  <dcterms:created xsi:type="dcterms:W3CDTF">2025-06-20T13:57:37Z</dcterms:created>
  <dcterms:modified xsi:type="dcterms:W3CDTF">2026-02-25T18:48:44Z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bab825-a111-45e4-86a1-18cee0005896_Enabled">
    <vt:lpwstr>true</vt:lpwstr>
  </property>
  <property fmtid="{D5CDD505-2E9C-101B-9397-08002B2CF9AE}" pid="3" name="MSIP_Label_2bbab825-a111-45e4-86a1-18cee0005896_SetDate">
    <vt:lpwstr>2025-06-20T14:05:33Z</vt:lpwstr>
  </property>
  <property fmtid="{D5CDD505-2E9C-101B-9397-08002B2CF9AE}" pid="4" name="MSIP_Label_2bbab825-a111-45e4-86a1-18cee0005896_Method">
    <vt:lpwstr>Standard</vt:lpwstr>
  </property>
  <property fmtid="{D5CDD505-2E9C-101B-9397-08002B2CF9AE}" pid="5" name="MSIP_Label_2bbab825-a111-45e4-86a1-18cee0005896_Name">
    <vt:lpwstr>2bbab825-a111-45e4-86a1-18cee0005896</vt:lpwstr>
  </property>
  <property fmtid="{D5CDD505-2E9C-101B-9397-08002B2CF9AE}" pid="6" name="MSIP_Label_2bbab825-a111-45e4-86a1-18cee0005896_SiteId">
    <vt:lpwstr>2567d566-604c-408a-8a60-55d0dc9d9d6b</vt:lpwstr>
  </property>
  <property fmtid="{D5CDD505-2E9C-101B-9397-08002B2CF9AE}" pid="7" name="MSIP_Label_2bbab825-a111-45e4-86a1-18cee0005896_ActionId">
    <vt:lpwstr>70e17033-be51-4e7c-b2d0-075ea9fee0e3</vt:lpwstr>
  </property>
  <property fmtid="{D5CDD505-2E9C-101B-9397-08002B2CF9AE}" pid="8" name="MSIP_Label_2bbab825-a111-45e4-86a1-18cee0005896_ContentBits">
    <vt:lpwstr>2</vt:lpwstr>
  </property>
  <property fmtid="{D5CDD505-2E9C-101B-9397-08002B2CF9AE}" pid="9" name="MSIP_Label_2bbab825-a111-45e4-86a1-18cee0005896_Tag">
    <vt:lpwstr>50, 3, 0, 1</vt:lpwstr>
  </property>
  <property fmtid="{D5CDD505-2E9C-101B-9397-08002B2CF9AE}" pid="10" name="ClassificationContentMarkingFooterLocations">
    <vt:lpwstr>Office Theme:9\Custom Design:8</vt:lpwstr>
  </property>
  <property fmtid="{D5CDD505-2E9C-101B-9397-08002B2CF9AE}" pid="11" name="ClassificationContentMarkingFooterText">
    <vt:lpwstr>Information Classification: General</vt:lpwstr>
  </property>
</Properties>
</file>