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y="6858000" cx="12192000"/>
  <p:notesSz cx="6858000" cy="9144000"/>
  <p:embeddedFontLst>
    <p:embeddedFont>
      <p:font typeface="Open Sans SemiBold"/>
      <p:regular r:id="rId29"/>
      <p:bold r:id="rId30"/>
      <p:italic r:id="rId31"/>
      <p:boldItalic r:id="rId32"/>
    </p:embeddedFont>
    <p:embeddedFont>
      <p:font typeface="Aleo Medium"/>
      <p:regular r:id="rId33"/>
      <p:bold r:id="rId34"/>
      <p:italic r:id="rId35"/>
      <p:boldItalic r:id="rId36"/>
    </p:embeddedFont>
    <p:embeddedFont>
      <p:font typeface="Aleo SemiBold"/>
      <p:regular r:id="rId37"/>
      <p:bold r:id="rId38"/>
      <p:italic r:id="rId39"/>
      <p:boldItalic r:id="rId40"/>
    </p:embeddedFont>
    <p:embeddedFont>
      <p:font typeface="Open Sans"/>
      <p:regular r:id="rId41"/>
      <p:bold r:id="rId42"/>
      <p:italic r:id="rId43"/>
      <p:boldItalic r:id="rId4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45" roundtripDataSignature="AMtx7mjNJznm+MW4hX067IVyuyAqGBQhs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AleoSemiBold-boldItalic.fntdata"/><Relationship Id="rId20" Type="http://schemas.openxmlformats.org/officeDocument/2006/relationships/slide" Target="slides/slide15.xml"/><Relationship Id="rId42" Type="http://schemas.openxmlformats.org/officeDocument/2006/relationships/font" Target="fonts/OpenSans-bold.fntdata"/><Relationship Id="rId41" Type="http://schemas.openxmlformats.org/officeDocument/2006/relationships/font" Target="fonts/OpenSans-regular.fntdata"/><Relationship Id="rId22" Type="http://schemas.openxmlformats.org/officeDocument/2006/relationships/slide" Target="slides/slide17.xml"/><Relationship Id="rId44" Type="http://schemas.openxmlformats.org/officeDocument/2006/relationships/font" Target="fonts/OpenSans-boldItalic.fntdata"/><Relationship Id="rId21" Type="http://schemas.openxmlformats.org/officeDocument/2006/relationships/slide" Target="slides/slide16.xml"/><Relationship Id="rId43" Type="http://schemas.openxmlformats.org/officeDocument/2006/relationships/font" Target="fonts/OpenSans-italic.fntdata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45" Type="http://customschemas.google.com/relationships/presentationmetadata" Target="meta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OpenSansSemiBold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OpenSansSemiBold-italic.fntdata"/><Relationship Id="rId30" Type="http://schemas.openxmlformats.org/officeDocument/2006/relationships/font" Target="fonts/OpenSansSemiBold-bold.fntdata"/><Relationship Id="rId11" Type="http://schemas.openxmlformats.org/officeDocument/2006/relationships/slide" Target="slides/slide6.xml"/><Relationship Id="rId33" Type="http://schemas.openxmlformats.org/officeDocument/2006/relationships/font" Target="fonts/AleoMedium-regular.fntdata"/><Relationship Id="rId10" Type="http://schemas.openxmlformats.org/officeDocument/2006/relationships/slide" Target="slides/slide5.xml"/><Relationship Id="rId32" Type="http://schemas.openxmlformats.org/officeDocument/2006/relationships/font" Target="fonts/OpenSansSemiBold-boldItalic.fntdata"/><Relationship Id="rId13" Type="http://schemas.openxmlformats.org/officeDocument/2006/relationships/slide" Target="slides/slide8.xml"/><Relationship Id="rId35" Type="http://schemas.openxmlformats.org/officeDocument/2006/relationships/font" Target="fonts/AleoMedium-italic.fntdata"/><Relationship Id="rId12" Type="http://schemas.openxmlformats.org/officeDocument/2006/relationships/slide" Target="slides/slide7.xml"/><Relationship Id="rId34" Type="http://schemas.openxmlformats.org/officeDocument/2006/relationships/font" Target="fonts/AleoMedium-bold.fntdata"/><Relationship Id="rId15" Type="http://schemas.openxmlformats.org/officeDocument/2006/relationships/slide" Target="slides/slide10.xml"/><Relationship Id="rId37" Type="http://schemas.openxmlformats.org/officeDocument/2006/relationships/font" Target="fonts/AleoSemiBold-regular.fntdata"/><Relationship Id="rId14" Type="http://schemas.openxmlformats.org/officeDocument/2006/relationships/slide" Target="slides/slide9.xml"/><Relationship Id="rId36" Type="http://schemas.openxmlformats.org/officeDocument/2006/relationships/font" Target="fonts/AleoMedium-boldItalic.fntdata"/><Relationship Id="rId17" Type="http://schemas.openxmlformats.org/officeDocument/2006/relationships/slide" Target="slides/slide12.xml"/><Relationship Id="rId39" Type="http://schemas.openxmlformats.org/officeDocument/2006/relationships/font" Target="fonts/AleoSemiBold-italic.fntdata"/><Relationship Id="rId16" Type="http://schemas.openxmlformats.org/officeDocument/2006/relationships/slide" Target="slides/slide11.xml"/><Relationship Id="rId38" Type="http://schemas.openxmlformats.org/officeDocument/2006/relationships/font" Target="fonts/AleoSemiBold-bold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" name="Google Shape;90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cae577487d_0_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g3cae577487d_0_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cae577487d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g3cae577487d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3cae577487d_0_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g3cae577487d_0_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cae577487d_0_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g3cae577487d_0_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cae577487d_0_5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g3cae577487d_0_5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7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7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7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74"/>
          <p:cNvSpPr txBox="1"/>
          <p:nvPr>
            <p:ph type="ctrTitle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  <a:defRPr b="0" i="0" sz="6000" u="none" cap="none" strike="noStrik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" name="Google Shape;12;p74"/>
          <p:cNvSpPr txBox="1"/>
          <p:nvPr>
            <p:ph idx="1" type="subTitle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lvl="1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&amp; Bullets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7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76"/>
          <p:cNvSpPr txBox="1"/>
          <p:nvPr>
            <p:ph idx="1" type="body"/>
          </p:nvPr>
        </p:nvSpPr>
        <p:spPr>
          <a:xfrm>
            <a:off x="2300883" y="2125266"/>
            <a:ext cx="7590235" cy="4018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76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7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77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- Center">
  <p:cSld name="Title - Cent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8"/>
          <p:cNvSpPr txBox="1"/>
          <p:nvPr>
            <p:ph type="title"/>
          </p:nvPr>
        </p:nvSpPr>
        <p:spPr>
          <a:xfrm>
            <a:off x="2300883" y="2178844"/>
            <a:ext cx="7590235" cy="250031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Aleo SemiBold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78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s">
  <p:cSld name="Bullet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9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79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hoto">
  <p:cSld name="Photo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0"/>
          <p:cNvSpPr/>
          <p:nvPr>
            <p:ph idx="2" type="pic"/>
          </p:nvPr>
        </p:nvSpPr>
        <p:spPr>
          <a:xfrm>
            <a:off x="1468437" y="-88880"/>
            <a:ext cx="10929939" cy="7286626"/>
          </a:xfrm>
          <a:prstGeom prst="rect">
            <a:avLst/>
          </a:prstGeom>
          <a:noFill/>
          <a:ln>
            <a:noFill/>
          </a:ln>
        </p:spPr>
      </p:sp>
      <p:sp>
        <p:nvSpPr>
          <p:cNvPr id="31" name="Google Shape;31;p80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8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2"/>
          <p:cNvSpPr txBox="1"/>
          <p:nvPr>
            <p:ph type="title"/>
          </p:nvPr>
        </p:nvSpPr>
        <p:spPr>
          <a:xfrm>
            <a:off x="831850" y="7953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82"/>
          <p:cNvSpPr txBox="1"/>
          <p:nvPr>
            <p:ph idx="1" type="body"/>
          </p:nvPr>
        </p:nvSpPr>
        <p:spPr>
          <a:xfrm>
            <a:off x="831850" y="36750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881"/>
              </a:buClr>
              <a:buSzPts val="2400"/>
              <a:buNone/>
              <a:defRPr sz="2400">
                <a:solidFill>
                  <a:srgbClr val="75788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2000"/>
              <a:buNone/>
              <a:defRPr sz="2000">
                <a:solidFill>
                  <a:srgbClr val="75788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800"/>
              <a:buNone/>
              <a:defRPr sz="1800">
                <a:solidFill>
                  <a:srgbClr val="75788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83"/>
          <p:cNvSpPr txBox="1"/>
          <p:nvPr>
            <p:ph idx="1" type="body"/>
          </p:nvPr>
        </p:nvSpPr>
        <p:spPr>
          <a:xfrm>
            <a:off x="838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83"/>
          <p:cNvSpPr txBox="1"/>
          <p:nvPr>
            <p:ph idx="2" type="body"/>
          </p:nvPr>
        </p:nvSpPr>
        <p:spPr>
          <a:xfrm>
            <a:off x="6172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8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8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84"/>
          <p:cNvSpPr txBox="1"/>
          <p:nvPr>
            <p:ph idx="2" type="body"/>
          </p:nvPr>
        </p:nvSpPr>
        <p:spPr>
          <a:xfrm>
            <a:off x="839788" y="2505075"/>
            <a:ext cx="5157787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8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84"/>
          <p:cNvSpPr txBox="1"/>
          <p:nvPr>
            <p:ph idx="4" type="body"/>
          </p:nvPr>
        </p:nvSpPr>
        <p:spPr>
          <a:xfrm>
            <a:off x="6172200" y="2505075"/>
            <a:ext cx="5183188" cy="325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8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4" name="Google Shape;54;p8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8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58" name="Google Shape;58;p8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theme" Target="../theme/theme3.xml"/><Relationship Id="rId1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7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  <a:defRPr b="1" i="0" sz="4400" u="none" cap="none" strike="noStrike">
                <a:solidFill>
                  <a:schemeClr val="dk1"/>
                </a:solidFill>
                <a:latin typeface="Aleo SemiBold"/>
                <a:ea typeface="Aleo SemiBold"/>
                <a:cs typeface="Aleo SemiBold"/>
                <a:sym typeface="Aleo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5" name="Google Shape;15;p75"/>
          <p:cNvSpPr txBox="1"/>
          <p:nvPr>
            <p:ph idx="1" type="body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"/>
          <p:cNvSpPr txBox="1"/>
          <p:nvPr>
            <p:ph type="ctrTitle"/>
          </p:nvPr>
        </p:nvSpPr>
        <p:spPr>
          <a:xfrm>
            <a:off x="5346289" y="3270145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leo Medium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Profit-Boosting Strategies: 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leo Medium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Creating SOPs to Elevate Your Wedding Business</a:t>
            </a:r>
            <a:endParaRPr sz="8500"/>
          </a:p>
        </p:txBody>
      </p:sp>
      <p:sp>
        <p:nvSpPr>
          <p:cNvPr id="64" name="Google Shape;64;p1"/>
          <p:cNvSpPr txBox="1"/>
          <p:nvPr>
            <p:ph idx="1" type="subTitle"/>
          </p:nvPr>
        </p:nvSpPr>
        <p:spPr>
          <a:xfrm>
            <a:off x="5346290" y="5091520"/>
            <a:ext cx="6345500" cy="13643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/>
              <a:t>Irene </a:t>
            </a:r>
            <a:r>
              <a:rPr lang="en-US"/>
              <a:t>Tyndale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/>
              <a:t>Irene Tyndale Weddings &amp; Events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US" sz="2000"/>
              <a:t>irenetyndale.com/education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"/>
          <p:cNvSpPr txBox="1"/>
          <p:nvPr>
            <p:ph type="title"/>
          </p:nvPr>
        </p:nvSpPr>
        <p:spPr>
          <a:xfrm>
            <a:off x="801666" y="414555"/>
            <a:ext cx="10975549" cy="6888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leo SemiBold"/>
              <a:buNone/>
            </a:pPr>
            <a:r>
              <a:rPr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My SOP STORY</a:t>
            </a:r>
            <a:endParaRPr sz="3600"/>
          </a:p>
        </p:txBody>
      </p:sp>
      <p:pic>
        <p:nvPicPr>
          <p:cNvPr id="70" name="Google Shape;70;p2" title="Shelby &amp; Me 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61175" y="1118114"/>
            <a:ext cx="3081199" cy="4621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"/>
          <p:cNvSpPr txBox="1"/>
          <p:nvPr>
            <p:ph type="title"/>
          </p:nvPr>
        </p:nvSpPr>
        <p:spPr>
          <a:xfrm>
            <a:off x="1052186" y="804520"/>
            <a:ext cx="10364367" cy="5858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leo SemiBold"/>
              <a:buNone/>
            </a:pPr>
            <a:r>
              <a:rPr lang="en-US" sz="3600"/>
              <a:t>My name is Irene</a:t>
            </a:r>
            <a:endParaRPr/>
          </a:p>
        </p:txBody>
      </p:sp>
      <p:sp>
        <p:nvSpPr>
          <p:cNvPr id="76" name="Google Shape;76;p3"/>
          <p:cNvSpPr txBox="1"/>
          <p:nvPr>
            <p:ph idx="1" type="body"/>
          </p:nvPr>
        </p:nvSpPr>
        <p:spPr>
          <a:xfrm>
            <a:off x="879416" y="1419820"/>
            <a:ext cx="10260398" cy="4018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4100"/>
          </a:p>
          <a:p>
            <a:pPr indent="-292100" lvl="0" marL="2286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</a:pPr>
            <a:r>
              <a:rPr b="1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Wife, Mom, CEO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</a:pPr>
            <a:r>
              <a:rPr b="1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Over 28 Years in the Wedding &amp; Events industry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</a:pPr>
            <a:r>
              <a:rPr b="1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Planner, Author, Educator, Coach &amp; Podcast Host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</a:pPr>
            <a:r>
              <a:rPr b="1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Own &amp; operate an award-winning business for 13 Years with a team of 6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</a:pPr>
            <a:r>
              <a:rPr b="1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Executed over 500+ weddings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600"/>
          </a:p>
          <a:p>
            <a:pPr indent="-130195" lvl="0" marL="26039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"/>
          <p:cNvSpPr txBox="1"/>
          <p:nvPr>
            <p:ph type="title"/>
          </p:nvPr>
        </p:nvSpPr>
        <p:spPr>
          <a:xfrm>
            <a:off x="1781975" y="506700"/>
            <a:ext cx="8788200" cy="4416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"What’s one task in your business you wish could be easier or more efficient?"</a:t>
            </a:r>
            <a:endParaRPr sz="45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5"/>
          <p:cNvSpPr txBox="1"/>
          <p:nvPr>
            <p:ph type="title"/>
          </p:nvPr>
        </p:nvSpPr>
        <p:spPr>
          <a:xfrm>
            <a:off x="513568" y="307778"/>
            <a:ext cx="11678432" cy="8352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25B48"/>
              </a:buClr>
              <a:buSzPct val="100000"/>
              <a:buFont typeface="Aleo SemiBold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rgbClr val="625B48"/>
              </a:buClr>
              <a:buSzPct val="101923"/>
              <a:buFont typeface="Aleo SemiBold"/>
              <a:buNone/>
            </a:pPr>
            <a:r>
              <a:rPr lang="en-US" sz="5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Four Takeaways</a:t>
            </a:r>
            <a:endParaRPr sz="5200"/>
          </a:p>
        </p:txBody>
      </p:sp>
      <p:sp>
        <p:nvSpPr>
          <p:cNvPr id="87" name="Google Shape;87;p5"/>
          <p:cNvSpPr txBox="1"/>
          <p:nvPr>
            <p:ph idx="1" type="body"/>
          </p:nvPr>
        </p:nvSpPr>
        <p:spPr>
          <a:xfrm>
            <a:off x="-856325" y="1592775"/>
            <a:ext cx="10624200" cy="401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60350" lvl="8" marL="3886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00"/>
              <a:buChar char="•"/>
            </a:pPr>
            <a:r>
              <a:rPr b="1" lang="en-US" sz="2300">
                <a:solidFill>
                  <a:srgbClr val="000000"/>
                </a:solidFill>
              </a:rPr>
              <a:t>Operational Excellence</a:t>
            </a:r>
            <a:br>
              <a:rPr b="1" lang="en-US" sz="2300">
                <a:solidFill>
                  <a:srgbClr val="000000"/>
                </a:solidFill>
              </a:rPr>
            </a:br>
            <a:endParaRPr b="1" sz="2300">
              <a:solidFill>
                <a:srgbClr val="000000"/>
              </a:solidFill>
            </a:endParaRPr>
          </a:p>
          <a:p>
            <a:pPr indent="-260350" lvl="8" marL="388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Char char="•"/>
            </a:pPr>
            <a:r>
              <a:rPr b="1" lang="en-US" sz="2300">
                <a:solidFill>
                  <a:srgbClr val="000000"/>
                </a:solidFill>
              </a:rPr>
              <a:t>Consistent Client Experiences</a:t>
            </a:r>
            <a:br>
              <a:rPr b="1" lang="en-US" sz="2300">
                <a:solidFill>
                  <a:srgbClr val="000000"/>
                </a:solidFill>
              </a:rPr>
            </a:br>
            <a:endParaRPr b="1" sz="2300">
              <a:solidFill>
                <a:srgbClr val="000000"/>
              </a:solidFill>
            </a:endParaRPr>
          </a:p>
          <a:p>
            <a:pPr indent="-260350" lvl="8" marL="388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Char char="•"/>
            </a:pPr>
            <a:r>
              <a:rPr b="1" lang="en-US" sz="2300">
                <a:solidFill>
                  <a:srgbClr val="000000"/>
                </a:solidFill>
              </a:rPr>
              <a:t>Profitability Through Process</a:t>
            </a:r>
            <a:br>
              <a:rPr b="1" lang="en-US" sz="2300">
                <a:solidFill>
                  <a:srgbClr val="000000"/>
                </a:solidFill>
              </a:rPr>
            </a:br>
            <a:endParaRPr b="1" sz="2300">
              <a:solidFill>
                <a:srgbClr val="000000"/>
              </a:solidFill>
            </a:endParaRPr>
          </a:p>
          <a:p>
            <a:pPr indent="-260350" lvl="8" marL="3886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Char char="•"/>
            </a:pPr>
            <a:r>
              <a:rPr b="1" lang="en-US" sz="2300">
                <a:solidFill>
                  <a:srgbClr val="000000"/>
                </a:solidFill>
              </a:rPr>
              <a:t>Strategies for creating Simple SOPs</a:t>
            </a:r>
            <a:endParaRPr b="1" sz="2300">
              <a:solidFill>
                <a:srgbClr val="000000"/>
              </a:solidFill>
            </a:endParaRPr>
          </a:p>
          <a:p>
            <a:pPr indent="0" lvl="0" marL="38862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126980" lvl="0" marL="25396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SOPs?</a:t>
            </a:r>
            <a:endParaRPr sz="4500"/>
          </a:p>
        </p:txBody>
      </p:sp>
      <p:sp>
        <p:nvSpPr>
          <p:cNvPr id="94" name="Google Shape;94;p6"/>
          <p:cNvSpPr txBox="1"/>
          <p:nvPr>
            <p:ph idx="1" type="body"/>
          </p:nvPr>
        </p:nvSpPr>
        <p:spPr>
          <a:xfrm>
            <a:off x="1164921" y="2125266"/>
            <a:ext cx="9507254" cy="3536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41300" lvl="0" marL="2286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Standard Operating Procedures (SOPs) are detailed, written instructions that outline the steps necessary to perform specific tasks or processes within your business.</a:t>
            </a:r>
            <a:b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413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They are the backbone of your operations, providing clear guidelines for staff to follow, ensuring consistency and efficiency.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Purpose of SOPs:</a:t>
            </a:r>
            <a:endParaRPr sz="4500"/>
          </a:p>
        </p:txBody>
      </p:sp>
      <p:sp>
        <p:nvSpPr>
          <p:cNvPr id="100" name="Google Shape;100;p7"/>
          <p:cNvSpPr txBox="1"/>
          <p:nvPr>
            <p:ph idx="1" type="body"/>
          </p:nvPr>
        </p:nvSpPr>
        <p:spPr>
          <a:xfrm>
            <a:off x="290146" y="2125266"/>
            <a:ext cx="11063654" cy="4018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4000" lvl="0" marL="2286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Char char="•"/>
            </a:pPr>
            <a:r>
              <a:rPr b="1" lang="en-US" sz="2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SOPs help in maintaining quality and consistency across all aspects of your business operations.</a:t>
            </a:r>
            <a:br>
              <a:rPr b="1" lang="en-US" sz="2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2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40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Char char="•"/>
            </a:pPr>
            <a:r>
              <a:rPr b="1" lang="en-US" sz="2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Increase productivity and profitability. </a:t>
            </a:r>
            <a:br>
              <a:rPr b="1" lang="en-US" sz="2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2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40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Char char="•"/>
            </a:pPr>
            <a:r>
              <a:rPr b="1" lang="en-US" sz="2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They also serve as a training tool for new employees, ensuring they understand how to perform their duties correctly from the start.</a:t>
            </a:r>
            <a:endParaRPr b="1" sz="2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40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8"/>
          <p:cNvSpPr txBox="1"/>
          <p:nvPr>
            <p:ph type="title"/>
          </p:nvPr>
        </p:nvSpPr>
        <p:spPr>
          <a:xfrm>
            <a:off x="454958" y="428739"/>
            <a:ext cx="11282083" cy="10492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Enhances Operational Efficiency</a:t>
            </a:r>
            <a:endParaRPr sz="4500"/>
          </a:p>
        </p:txBody>
      </p:sp>
      <p:sp>
        <p:nvSpPr>
          <p:cNvPr id="106" name="Google Shape;106;p8"/>
          <p:cNvSpPr txBox="1"/>
          <p:nvPr>
            <p:ph idx="1" type="body"/>
          </p:nvPr>
        </p:nvSpPr>
        <p:spPr>
          <a:xfrm>
            <a:off x="347473" y="1619524"/>
            <a:ext cx="11497200" cy="423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4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A. Reduces Errors - SOPs create consistency and minimize mistakes that could negatively impact a client's experience</a:t>
            </a:r>
            <a:b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Wedding Planners SOP: A structured client onboarding process ensures that all contracts, payments, and essential details are collected before moving forward.</a:t>
            </a:r>
            <a:b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Error Avoided: Prevents miscommunication, missed deadlines, or incorrect vendor bookings.</a:t>
            </a:r>
            <a:b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Impact: No last-minute surprises; every vendor and client expectation is aligned.</a:t>
            </a:r>
            <a:b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3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DJs SOP: A pre-event questionnaire to confirm song preferences, special requests, and timeline confirmation.</a:t>
            </a:r>
            <a:endParaRPr b="1" sz="3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Error Avoided: Avoids playing the wrong version of songs or missing key moments like the first dance.</a:t>
            </a:r>
            <a:b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3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3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Impact: Keeps the couple happy with a well-curated playlist and smooth event flow.</a:t>
            </a:r>
            <a:endParaRPr b="1" sz="3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ct val="196428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cae577487d_0_16"/>
          <p:cNvSpPr txBox="1"/>
          <p:nvPr>
            <p:ph type="title"/>
          </p:nvPr>
        </p:nvSpPr>
        <p:spPr>
          <a:xfrm>
            <a:off x="454958" y="428739"/>
            <a:ext cx="11282100" cy="104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Enhances Operational Efficiency</a:t>
            </a:r>
            <a:endParaRPr sz="4500"/>
          </a:p>
        </p:txBody>
      </p:sp>
      <p:sp>
        <p:nvSpPr>
          <p:cNvPr id="112" name="Google Shape;112;g3cae577487d_0_16"/>
          <p:cNvSpPr txBox="1"/>
          <p:nvPr>
            <p:ph idx="1" type="body"/>
          </p:nvPr>
        </p:nvSpPr>
        <p:spPr>
          <a:xfrm>
            <a:off x="253100" y="1477850"/>
            <a:ext cx="12192000" cy="518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10000"/>
          </a:bodyPr>
          <a:lstStyle/>
          <a:p>
            <a:pPr indent="0" lvl="0" marL="0" rtl="0" algn="l">
              <a:lnSpc>
                <a:spcPct val="320454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B. Increasing Productivity -SOPs help streamline workflows, allowing teams to complete tasks efficiently</a:t>
            </a:r>
            <a:endParaRPr b="1" sz="5073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320454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Venue Owners SOP: A standardized venue setup and teardown guide for staff to follow.</a:t>
            </a:r>
            <a:b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Productivity Boost: Reduces the time spent setting up and ensures all necessary items (tables, chairs, décor) are placed correctly.</a:t>
            </a:r>
            <a:b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Impact: Faster turnaround between events, allowing the venue to host more bookings in a shorter </a:t>
            </a:r>
            <a: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time frame</a:t>
            </a:r>
            <a: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1" sz="5073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320454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Photographers SOP: A pre-wedding checklist to confirm shot lists, lighting conditions, and backup equipment.</a:t>
            </a:r>
            <a:b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Productivity Boost: Ensures all necessary gear is prepared in advance, reducing the need to troubleshoot during the event.</a:t>
            </a:r>
            <a:b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507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Impact: Saves time on setup and post-event editing due to properly captured images.</a:t>
            </a:r>
            <a:endParaRPr b="1" sz="5073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5107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ct val="196428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3cae577487d_0_22"/>
          <p:cNvSpPr txBox="1"/>
          <p:nvPr>
            <p:ph type="title"/>
          </p:nvPr>
        </p:nvSpPr>
        <p:spPr>
          <a:xfrm>
            <a:off x="454958" y="428739"/>
            <a:ext cx="11282100" cy="104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Enhances Operational Efficiency</a:t>
            </a:r>
            <a:endParaRPr sz="4500"/>
          </a:p>
        </p:txBody>
      </p:sp>
      <p:sp>
        <p:nvSpPr>
          <p:cNvPr id="118" name="Google Shape;118;g3cae577487d_0_22"/>
          <p:cNvSpPr txBox="1"/>
          <p:nvPr>
            <p:ph idx="1" type="body"/>
          </p:nvPr>
        </p:nvSpPr>
        <p:spPr>
          <a:xfrm>
            <a:off x="253100" y="1477850"/>
            <a:ext cx="12192000" cy="518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l">
              <a:lnSpc>
                <a:spcPct val="320454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481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C. Saving Money - By minimizing waste, avoiding costly mistakes, and improving efficiency, SOPs help businesses retain more profit.</a:t>
            </a:r>
            <a:endParaRPr b="1" sz="481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320454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481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Florists SOP: Inventory management for tracking flower orders and preventing over-purchasing.</a:t>
            </a:r>
            <a:br>
              <a:rPr b="1" lang="en-US" sz="481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481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Money Saved: Reduces waste by ensuring flowers are only ordered as needed.</a:t>
            </a:r>
            <a:br>
              <a:rPr b="1" lang="en-US" sz="481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481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Impact: More accurate budgeting and increased profitability.</a:t>
            </a:r>
            <a:endParaRPr b="1" sz="481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320454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481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Caterers SOP: Food storage and handling guidelines to prevent spoilage.</a:t>
            </a:r>
            <a:br>
              <a:rPr b="1" lang="en-US" sz="481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481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Money Saved: Avoids having to discard ingredients due to improper storage.</a:t>
            </a:r>
            <a:br>
              <a:rPr b="1" lang="en-US" sz="481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481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Impact: Reduces costs associated with wasted ingredients and improves health code compliance.</a:t>
            </a:r>
            <a:endParaRPr b="1" sz="481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320454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5073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5107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ct val="196428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9"/>
          <p:cNvSpPr txBox="1"/>
          <p:nvPr>
            <p:ph type="title"/>
          </p:nvPr>
        </p:nvSpPr>
        <p:spPr>
          <a:xfrm>
            <a:off x="956025" y="977220"/>
            <a:ext cx="10775400" cy="369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Outline 3-5 steps in the task/process you shared or wrote down earlier.</a:t>
            </a:r>
            <a:endParaRPr sz="45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0"/>
          <p:cNvSpPr txBox="1"/>
          <p:nvPr>
            <p:ph type="title"/>
          </p:nvPr>
        </p:nvSpPr>
        <p:spPr>
          <a:xfrm>
            <a:off x="838200" y="365125"/>
            <a:ext cx="10886162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Ensures Customer Satisfaction</a:t>
            </a:r>
            <a:endParaRPr sz="4500"/>
          </a:p>
        </p:txBody>
      </p:sp>
      <p:sp>
        <p:nvSpPr>
          <p:cNvPr id="129" name="Google Shape;129;p10"/>
          <p:cNvSpPr txBox="1"/>
          <p:nvPr>
            <p:ph idx="1" type="body"/>
          </p:nvPr>
        </p:nvSpPr>
        <p:spPr>
          <a:xfrm>
            <a:off x="551152" y="1848500"/>
            <a:ext cx="10034700" cy="395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746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00"/>
              <a:buChar char="●"/>
            </a:pPr>
            <a:r>
              <a:rPr b="1" lang="en-US" sz="2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Delivering consistent service</a:t>
            </a:r>
            <a:br>
              <a:rPr b="1" lang="en-US" sz="2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23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Char char="●"/>
            </a:pPr>
            <a:r>
              <a:rPr b="1" lang="en-US" sz="2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Contributes to high-quality service</a:t>
            </a:r>
            <a:br>
              <a:rPr b="1" lang="en-US" sz="2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23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Char char="●"/>
            </a:pPr>
            <a:r>
              <a:rPr b="1" lang="en-US" sz="2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Impacts customer satisfaction, retention, and referrals.</a:t>
            </a:r>
            <a:endParaRPr b="1" sz="23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312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60"/>
              <a:buNone/>
            </a:pPr>
            <a:r>
              <a:t/>
            </a:r>
            <a:endParaRPr sz="4200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1"/>
          <p:cNvSpPr txBox="1"/>
          <p:nvPr>
            <p:ph type="title"/>
          </p:nvPr>
        </p:nvSpPr>
        <p:spPr>
          <a:xfrm>
            <a:off x="838200" y="1293175"/>
            <a:ext cx="10515600" cy="285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What’s one service you offer that MUST be consistent every time? </a:t>
            </a:r>
            <a:endParaRPr sz="4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</a:pPr>
            <a:b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do you ensure this happens?</a:t>
            </a:r>
            <a:endParaRPr sz="45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Increases Profitability</a:t>
            </a:r>
            <a:endParaRPr sz="4500"/>
          </a:p>
        </p:txBody>
      </p:sp>
      <p:sp>
        <p:nvSpPr>
          <p:cNvPr id="140" name="Google Shape;140;p12"/>
          <p:cNvSpPr txBox="1"/>
          <p:nvPr>
            <p:ph idx="1" type="body"/>
          </p:nvPr>
        </p:nvSpPr>
        <p:spPr>
          <a:xfrm>
            <a:off x="945193" y="1887272"/>
            <a:ext cx="10301613" cy="4018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41300" lvl="0" marL="2286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Standardized processes lead to higher profits</a:t>
            </a:r>
            <a:b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413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Opportunities for Upselling and Cross-Selling</a:t>
            </a:r>
            <a:b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413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Build and/or expand your team</a:t>
            </a:r>
            <a:b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413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Outsource task</a:t>
            </a:r>
            <a:b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413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Creates partnerships and collaborations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i="1" sz="40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3"/>
          <p:cNvSpPr txBox="1"/>
          <p:nvPr>
            <p:ph type="title"/>
          </p:nvPr>
        </p:nvSpPr>
        <p:spPr>
          <a:xfrm>
            <a:off x="838200" y="1592025"/>
            <a:ext cx="10515600" cy="311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is one way you can turn a repeated process into an SOP that increases efficiency and profitability?</a:t>
            </a:r>
            <a:endParaRPr sz="45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Practical Strategies for CREATING &amp; Implementing SOPs</a:t>
            </a:r>
            <a:endParaRPr sz="4500"/>
          </a:p>
        </p:txBody>
      </p:sp>
      <p:sp>
        <p:nvSpPr>
          <p:cNvPr id="151" name="Google Shape;151;p14"/>
          <p:cNvSpPr txBox="1"/>
          <p:nvPr>
            <p:ph idx="1" type="body"/>
          </p:nvPr>
        </p:nvSpPr>
        <p:spPr>
          <a:xfrm>
            <a:off x="945193" y="1887272"/>
            <a:ext cx="10301613" cy="4018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810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1"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Start with a Process Review:</a:t>
            </a:r>
            <a:br>
              <a:rPr b="1"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41300" lvl="1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Map out all the steps involved in your business operations and client services.</a:t>
            </a:r>
            <a:b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41300" lvl="2" marL="1143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Note everything you want your team to know and execute consistently.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i="1" sz="40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cae577487d_0_37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</a:pPr>
            <a:r>
              <a:rPr lang="en-US" sz="4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Practical Strategies for CREATING &amp; Implementing SOPs</a:t>
            </a:r>
            <a:endParaRPr sz="4000"/>
          </a:p>
        </p:txBody>
      </p:sp>
      <p:sp>
        <p:nvSpPr>
          <p:cNvPr id="157" name="Google Shape;157;g3cae577487d_0_37"/>
          <p:cNvSpPr txBox="1"/>
          <p:nvPr>
            <p:ph idx="1" type="body"/>
          </p:nvPr>
        </p:nvSpPr>
        <p:spPr>
          <a:xfrm>
            <a:off x="838200" y="1950450"/>
            <a:ext cx="10788900" cy="465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l">
              <a:lnSpc>
                <a:spcPct val="3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28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 Document and Organize:</a:t>
            </a:r>
            <a:endParaRPr b="1" sz="28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282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8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Clearly document each process in a logical flow.</a:t>
            </a:r>
            <a:br>
              <a:rPr lang="en-US" sz="28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28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282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8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Create a comprehensive guide that anyone can follow to perform tasks to your standards.</a:t>
            </a:r>
            <a:endParaRPr sz="28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282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8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Inquiry to Sales</a:t>
            </a:r>
            <a:endParaRPr sz="28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282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8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Onboarding &amp; Offboarding</a:t>
            </a:r>
            <a:endParaRPr sz="28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282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8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Hiring Process</a:t>
            </a:r>
            <a:endParaRPr sz="28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282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8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Ordering products - ie. Florals, Food, Rentals, etc.</a:t>
            </a:r>
            <a:endParaRPr sz="28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282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8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Creating &amp; Posting Blogs</a:t>
            </a:r>
            <a:endParaRPr sz="28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282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8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Brand Guide - Colors, Logo Formats, Fonts, etc.</a:t>
            </a:r>
            <a:endParaRPr sz="28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1430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i="1" sz="40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cae577487d_0_5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</a:pPr>
            <a:r>
              <a:rPr lang="en-US" sz="4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Practical Strategies for CREATING &amp; Implementing SOPs</a:t>
            </a:r>
            <a:endParaRPr sz="4000"/>
          </a:p>
        </p:txBody>
      </p:sp>
      <p:sp>
        <p:nvSpPr>
          <p:cNvPr id="163" name="Google Shape;163;g3cae577487d_0_50"/>
          <p:cNvSpPr txBox="1"/>
          <p:nvPr>
            <p:ph idx="1" type="body"/>
          </p:nvPr>
        </p:nvSpPr>
        <p:spPr>
          <a:xfrm>
            <a:off x="838200" y="1777425"/>
            <a:ext cx="10788900" cy="53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l">
              <a:lnSpc>
                <a:spcPct val="286363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67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</a:t>
            </a:r>
            <a:r>
              <a:rPr b="1" lang="en-US" sz="267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Tailor to Your Business:</a:t>
            </a:r>
            <a:endParaRPr sz="324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7492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67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Customize SOPs to reflect your leadership style, team learning style, brand values, client expectations, and specific business needs.</a:t>
            </a:r>
            <a:br>
              <a:rPr lang="en-US" sz="267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267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7492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67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Involve your team in the creation process for practical insights.</a:t>
            </a:r>
            <a:br>
              <a:rPr lang="en-US" sz="267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267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7492" lvl="1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67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Find the right platform for your business &amp; team </a:t>
            </a:r>
            <a:endParaRPr sz="267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7492" lvl="2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67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Google Docs/Sheets </a:t>
            </a:r>
            <a:endParaRPr sz="267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7492" lvl="2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67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Asana/Trello/Clickup </a:t>
            </a:r>
            <a:endParaRPr sz="267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7492" lvl="2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67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Word Doc/Excel </a:t>
            </a:r>
            <a:endParaRPr sz="267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7492" lvl="2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67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Zoom/Loom </a:t>
            </a:r>
            <a:endParaRPr sz="267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7492" lvl="2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US" sz="267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Dropbox, Google Drive</a:t>
            </a:r>
            <a:endParaRPr sz="267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8288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28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1430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i="1" sz="40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cae577487d_0_5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</a:pPr>
            <a:r>
              <a:rPr lang="en-US" sz="4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Practical Strategies for CREATING &amp; Implementing SOPs</a:t>
            </a:r>
            <a:endParaRPr sz="4000"/>
          </a:p>
        </p:txBody>
      </p:sp>
      <p:sp>
        <p:nvSpPr>
          <p:cNvPr id="169" name="Google Shape;169;g3cae577487d_0_55"/>
          <p:cNvSpPr txBox="1"/>
          <p:nvPr>
            <p:ph idx="1" type="body"/>
          </p:nvPr>
        </p:nvSpPr>
        <p:spPr>
          <a:xfrm>
            <a:off x="838200" y="1863850"/>
            <a:ext cx="10788900" cy="600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265909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Train and Implement:</a:t>
            </a:r>
            <a:endParaRPr b="1" sz="1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•"/>
            </a:pPr>
            <a:r>
              <a:rPr lang="en-US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Conduct training sessions to introduce SOPs and ensure everyone knows where to find them.</a:t>
            </a:r>
            <a:endParaRPr sz="1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•"/>
            </a:pPr>
            <a:r>
              <a:rPr lang="en-US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Make SOPs easily accessible for consistent application.</a:t>
            </a:r>
            <a:endParaRPr sz="1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265909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</a:t>
            </a:r>
            <a:r>
              <a:rPr b="1" lang="en-US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Monitor and Optimize:</a:t>
            </a:r>
            <a:endParaRPr b="1" sz="1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•"/>
            </a:pPr>
            <a:r>
              <a:rPr lang="en-US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Regularly review and update SOPs to keep them relevant.</a:t>
            </a:r>
            <a:endParaRPr sz="1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•"/>
            </a:pPr>
            <a:r>
              <a:rPr lang="en-US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 feedback to continuously improve and align SOPs with business goals.</a:t>
            </a:r>
            <a:endParaRPr sz="1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8288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97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8288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31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1430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2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i="1" sz="43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6"/>
          <p:cNvSpPr txBox="1"/>
          <p:nvPr>
            <p:ph type="title"/>
          </p:nvPr>
        </p:nvSpPr>
        <p:spPr>
          <a:xfrm>
            <a:off x="1222200" y="899925"/>
            <a:ext cx="9747600" cy="386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</a:pPr>
            <a:r>
              <a:rPr i="1"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"It all started with SOPs and the desire for a better life - to spend more time with my kids, take vacations, grow my company, build the best planning firm in Atlanta, and increase profitability."</a:t>
            </a:r>
            <a:endParaRPr sz="4500"/>
          </a:p>
        </p:txBody>
      </p:sp>
      <p:sp>
        <p:nvSpPr>
          <p:cNvPr id="175" name="Google Shape;175;p16"/>
          <p:cNvSpPr txBox="1"/>
          <p:nvPr/>
        </p:nvSpPr>
        <p:spPr>
          <a:xfrm>
            <a:off x="8729800" y="60872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@irenetyndale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With SOPs you will…</a:t>
            </a:r>
            <a:endParaRPr sz="4500"/>
          </a:p>
        </p:txBody>
      </p:sp>
      <p:sp>
        <p:nvSpPr>
          <p:cNvPr id="181" name="Google Shape;181;p18"/>
          <p:cNvSpPr txBox="1"/>
          <p:nvPr>
            <p:ph idx="1" type="body"/>
          </p:nvPr>
        </p:nvSpPr>
        <p:spPr>
          <a:xfrm>
            <a:off x="989618" y="1727150"/>
            <a:ext cx="3336000" cy="441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4832" u="sng">
                <a:solidFill>
                  <a:srgbClr val="000000"/>
                </a:solidFill>
              </a:rPr>
              <a:t>S</a:t>
            </a:r>
            <a:r>
              <a:rPr b="1" lang="en-US" sz="4832">
                <a:solidFill>
                  <a:srgbClr val="000000"/>
                </a:solidFill>
              </a:rPr>
              <a:t>treamline</a:t>
            </a:r>
            <a:br>
              <a:rPr b="1" lang="en-US" sz="4832">
                <a:solidFill>
                  <a:srgbClr val="000000"/>
                </a:solidFill>
              </a:rPr>
            </a:br>
            <a:br>
              <a:rPr b="1" lang="en-US" sz="4832">
                <a:solidFill>
                  <a:srgbClr val="000000"/>
                </a:solidFill>
              </a:rPr>
            </a:br>
            <a:r>
              <a:rPr b="1" lang="en-US" sz="4832" u="sng">
                <a:solidFill>
                  <a:srgbClr val="000000"/>
                </a:solidFill>
              </a:rPr>
              <a:t>O</a:t>
            </a:r>
            <a:r>
              <a:rPr b="1" lang="en-US" sz="4832">
                <a:solidFill>
                  <a:srgbClr val="000000"/>
                </a:solidFill>
              </a:rPr>
              <a:t>perate</a:t>
            </a:r>
            <a:endParaRPr b="1" sz="4832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br>
              <a:rPr b="1" lang="en-US" sz="4832">
                <a:solidFill>
                  <a:srgbClr val="000000"/>
                </a:solidFill>
              </a:rPr>
            </a:br>
            <a:r>
              <a:rPr b="1" lang="en-US" sz="4832" u="sng">
                <a:solidFill>
                  <a:srgbClr val="000000"/>
                </a:solidFill>
              </a:rPr>
              <a:t>P</a:t>
            </a:r>
            <a:r>
              <a:rPr b="1" lang="en-US" sz="4832">
                <a:solidFill>
                  <a:srgbClr val="000000"/>
                </a:solidFill>
              </a:rPr>
              <a:t>lan</a:t>
            </a:r>
            <a:br>
              <a:rPr b="1" lang="en-US" sz="4832">
                <a:solidFill>
                  <a:srgbClr val="000000"/>
                </a:solidFill>
              </a:rPr>
            </a:br>
            <a:endParaRPr b="1" sz="4832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4832" u="sng">
                <a:solidFill>
                  <a:srgbClr val="000000"/>
                </a:solidFill>
              </a:rPr>
              <a:t>S</a:t>
            </a:r>
            <a:r>
              <a:rPr b="1" lang="en-US" sz="4832">
                <a:solidFill>
                  <a:srgbClr val="000000"/>
                </a:solidFill>
              </a:rPr>
              <a:t>ucceed</a:t>
            </a:r>
            <a:endParaRPr b="1" sz="4832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ct val="100000"/>
              <a:buNone/>
            </a:pPr>
            <a:r>
              <a:t/>
            </a:r>
            <a:endParaRPr i="1" sz="4032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None/>
            </a:pPr>
            <a:r>
              <a:t/>
            </a:r>
            <a:endParaRPr/>
          </a:p>
        </p:txBody>
      </p:sp>
      <p:sp>
        <p:nvSpPr>
          <p:cNvPr id="182" name="Google Shape;182;p18"/>
          <p:cNvSpPr txBox="1"/>
          <p:nvPr>
            <p:ph idx="1" type="body"/>
          </p:nvPr>
        </p:nvSpPr>
        <p:spPr>
          <a:xfrm>
            <a:off x="6898950" y="4333300"/>
            <a:ext cx="4158900" cy="115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en-US" sz="8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“Creating Simple SOPs' Worksheet &amp; Video”</a:t>
            </a:r>
            <a:endParaRPr b="1" i="1" sz="8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en-US" sz="8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Enter Promo Code - CSTSE</a:t>
            </a:r>
            <a:endParaRPr b="1" i="1" sz="8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4832" u="sng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ct val="100000"/>
              <a:buNone/>
            </a:pPr>
            <a:r>
              <a:t/>
            </a:r>
            <a:endParaRPr i="1" sz="4032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None/>
            </a:pPr>
            <a:r>
              <a:t/>
            </a:r>
            <a:endParaRPr/>
          </a:p>
        </p:txBody>
      </p:sp>
      <p:sp>
        <p:nvSpPr>
          <p:cNvPr id="183" name="Google Shape;183;p18"/>
          <p:cNvSpPr txBox="1"/>
          <p:nvPr/>
        </p:nvSpPr>
        <p:spPr>
          <a:xfrm>
            <a:off x="8839900" y="614375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@irenetyndale</a:t>
            </a:r>
            <a:endParaRPr/>
          </a:p>
        </p:txBody>
      </p:sp>
      <p:pic>
        <p:nvPicPr>
          <p:cNvPr id="184" name="Google Shape;184;p18" title="TWP QR CODE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35700" y="1325032"/>
            <a:ext cx="3000001" cy="30082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71"/>
          <p:cNvSpPr txBox="1"/>
          <p:nvPr>
            <p:ph type="title"/>
          </p:nvPr>
        </p:nvSpPr>
        <p:spPr>
          <a:xfrm>
            <a:off x="382388" y="365125"/>
            <a:ext cx="113545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leo SemiBold"/>
              <a:buNone/>
            </a:pPr>
            <a:r>
              <a:rPr lang="en-US" sz="4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Let's connect online</a:t>
            </a:r>
            <a:endParaRPr sz="4500"/>
          </a:p>
        </p:txBody>
      </p:sp>
      <p:sp>
        <p:nvSpPr>
          <p:cNvPr id="190" name="Google Shape;190;p71"/>
          <p:cNvSpPr txBox="1"/>
          <p:nvPr>
            <p:ph idx="1" type="body"/>
          </p:nvPr>
        </p:nvSpPr>
        <p:spPr>
          <a:xfrm>
            <a:off x="610350" y="1464650"/>
            <a:ext cx="10971300" cy="51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10000"/>
          </a:bodyPr>
          <a:lstStyle/>
          <a:p>
            <a:pPr indent="0" lvl="0" marL="0" rtl="0" algn="ctr">
              <a:lnSpc>
                <a:spcPct val="22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94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INSTAGRAM - @IRENETYNDALE</a:t>
            </a:r>
            <a:endParaRPr b="1" sz="1949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22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94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PODCAST ON SPOTIFY - “INSIDE THE WEDDING PLANNERS MIND”</a:t>
            </a:r>
            <a:endParaRPr b="1" sz="1949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22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94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FB COMMUNITY FOR PLANNERS -</a:t>
            </a:r>
            <a:endParaRPr b="1" sz="1949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22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94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NEW PROGRAM: The Wedding </a:t>
            </a:r>
            <a:r>
              <a:rPr b="1" lang="en-US" sz="194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Planner's</a:t>
            </a:r>
            <a:r>
              <a:rPr b="1" lang="en-US" sz="194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US" sz="194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Blueprint</a:t>
            </a:r>
            <a:r>
              <a:rPr b="1" lang="en-US" sz="194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1" sz="1949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22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94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EMAIL - IRENE@IRENETYNDALE.COM</a:t>
            </a:r>
            <a:endParaRPr b="1" sz="1949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252272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94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For upcoming courses and events visit</a:t>
            </a:r>
            <a:endParaRPr b="1" sz="1949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252272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94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irenetyndale.com/education</a:t>
            </a:r>
            <a:endParaRPr b="1" sz="1949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ct val="180000"/>
              <a:buNone/>
            </a:pPr>
            <a:r>
              <a:t/>
            </a:r>
            <a:endParaRPr/>
          </a:p>
        </p:txBody>
      </p:sp>
      <p:sp>
        <p:nvSpPr>
          <p:cNvPr id="191" name="Google Shape;191;p71"/>
          <p:cNvSpPr txBox="1"/>
          <p:nvPr/>
        </p:nvSpPr>
        <p:spPr>
          <a:xfrm>
            <a:off x="8736900" y="611315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@irenetyndale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2"/>
          <p:cNvSpPr txBox="1"/>
          <p:nvPr>
            <p:ph type="ctrTitle"/>
          </p:nvPr>
        </p:nvSpPr>
        <p:spPr>
          <a:xfrm>
            <a:off x="5346289" y="3270145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leo Medium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Profit-Boosting Strategies: 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leo Medium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Creating SOPs to Elevate Your Wedding Business</a:t>
            </a:r>
            <a:endParaRPr sz="4800"/>
          </a:p>
        </p:txBody>
      </p:sp>
      <p:sp>
        <p:nvSpPr>
          <p:cNvPr id="197" name="Google Shape;197;p72"/>
          <p:cNvSpPr txBox="1"/>
          <p:nvPr>
            <p:ph idx="1" type="subTitle"/>
          </p:nvPr>
        </p:nvSpPr>
        <p:spPr>
          <a:xfrm>
            <a:off x="5346290" y="5091520"/>
            <a:ext cx="6345500" cy="13643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US"/>
              <a:t>Irene Tyndale</a:t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US"/>
              <a:t>Irene Tyndale Weddings &amp; Events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US" sz="2000"/>
              <a:t>irenetyndale.com/education</a:t>
            </a:r>
            <a:r>
              <a:rPr lang="en-US" sz="2000"/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over Orbit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Content 1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2025-06-20T13:57:37Z</dcterms:created>
  <dc:creator>Lokatys, Jaeson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2025-06-20T14:05:33Z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70e17033-be51-4e7c-b2d0-075ea9fee0e3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Office Theme:9\Custom Design:8</vt:lpwstr>
  </property>
  <property fmtid="{D5CDD505-2E9C-101B-9397-08002B2CF9AE}" pid="11" name="ClassificationContentMarkingFooterText">
    <vt:lpwstr>Information Classification: General</vt:lpwstr>
  </property>
</Properties>
</file>