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  <p:sldMasterId id="2147483660" r:id="rId2"/>
    <p:sldMasterId id="2147483661" r:id="rId3"/>
  </p:sldMasterIdLst>
  <p:notesMasterIdLst>
    <p:notesMasterId r:id="rId3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</p:sldIdLst>
  <p:sldSz cx="12192000" cy="6858000"/>
  <p:notesSz cx="6858000" cy="9144000"/>
  <p:embeddedFontLst>
    <p:embeddedFont>
      <p:font typeface="Aleo Medium" pitchFamily="2" charset="77"/>
      <p:regular r:id="rId31"/>
      <p:bold r:id="rId32"/>
      <p:italic r:id="rId33"/>
      <p:boldItalic r:id="rId34"/>
    </p:embeddedFont>
    <p:embeddedFont>
      <p:font typeface="Aleo SemiBold" pitchFamily="2" charset="77"/>
      <p:regular r:id="rId35"/>
      <p:bold r:id="rId36"/>
      <p:italic r:id="rId37"/>
      <p:boldItalic r:id="rId38"/>
    </p:embeddedFont>
    <p:embeddedFont>
      <p:font typeface="Josefin Slab" pitchFamily="2" charset="77"/>
      <p:regular r:id="rId39"/>
      <p:bold r:id="rId40"/>
      <p:italic r:id="rId41"/>
      <p:boldItalic r:id="rId42"/>
    </p:embeddedFont>
    <p:embeddedFont>
      <p:font typeface="Josefin Slab Medium" panose="02000000000000000000" pitchFamily="2" charset="0"/>
      <p:regular r:id="rId43"/>
      <p:bold r:id="rId44"/>
      <p:italic r:id="rId45"/>
      <p:boldItalic r:id="rId46"/>
    </p:embeddedFont>
    <p:embeddedFont>
      <p:font typeface="Open Sans" panose="020B0606030504020204" pitchFamily="34" charset="0"/>
      <p:regular r:id="rId47"/>
      <p:bold r:id="rId48"/>
      <p:italic r:id="rId49"/>
      <p:boldItalic r:id="rId50"/>
    </p:embeddedFont>
    <p:embeddedFont>
      <p:font typeface="Open Sans SemiBold" panose="020B0606030504020204" pitchFamily="34" charset="0"/>
      <p:regular r:id="rId51"/>
      <p:bold r:id="rId52"/>
      <p:italic r:id="rId53"/>
      <p:boldItalic r:id="rId54"/>
    </p:embeddedFont>
    <p:embeddedFont>
      <p:font typeface="Rockwell" panose="02060603020205020403" pitchFamily="18" charset="77"/>
      <p:regular r:id="rId55"/>
      <p:bold r:id="rId56"/>
      <p:italic r:id="rId57"/>
      <p:boldItalic r:id="rId5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3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9.fntdata"/><Relationship Id="rId21" Type="http://schemas.openxmlformats.org/officeDocument/2006/relationships/slide" Target="slides/slide18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font" Target="fonts/font17.fntdata"/><Relationship Id="rId50" Type="http://schemas.openxmlformats.org/officeDocument/2006/relationships/font" Target="fonts/font20.fntdata"/><Relationship Id="rId55" Type="http://schemas.openxmlformats.org/officeDocument/2006/relationships/font" Target="fonts/font25.fntdata"/><Relationship Id="rId63" Type="http://schemas.microsoft.com/office/2016/11/relationships/changesInfo" Target="changesInfos/changesInfo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font" Target="fonts/font15.fntdata"/><Relationship Id="rId53" Type="http://schemas.openxmlformats.org/officeDocument/2006/relationships/font" Target="fonts/font23.fntdata"/><Relationship Id="rId58" Type="http://schemas.openxmlformats.org/officeDocument/2006/relationships/font" Target="fonts/font28.fntdata"/><Relationship Id="rId5" Type="http://schemas.openxmlformats.org/officeDocument/2006/relationships/slide" Target="slides/slide2.xml"/><Relationship Id="rId61" Type="http://schemas.openxmlformats.org/officeDocument/2006/relationships/theme" Target="theme/theme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48" Type="http://schemas.openxmlformats.org/officeDocument/2006/relationships/font" Target="fonts/font18.fntdata"/><Relationship Id="rId56" Type="http://schemas.openxmlformats.org/officeDocument/2006/relationships/font" Target="fonts/font26.fntdata"/><Relationship Id="rId8" Type="http://schemas.openxmlformats.org/officeDocument/2006/relationships/slide" Target="slides/slide5.xml"/><Relationship Id="rId51" Type="http://schemas.openxmlformats.org/officeDocument/2006/relationships/font" Target="fonts/font21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font" Target="fonts/font16.fntdata"/><Relationship Id="rId59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font" Target="fonts/font11.fntdata"/><Relationship Id="rId54" Type="http://schemas.openxmlformats.org/officeDocument/2006/relationships/font" Target="fonts/font24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6.fntdata"/><Relationship Id="rId49" Type="http://schemas.openxmlformats.org/officeDocument/2006/relationships/font" Target="fonts/font19.fntdata"/><Relationship Id="rId57" Type="http://schemas.openxmlformats.org/officeDocument/2006/relationships/font" Target="fonts/font27.fntdata"/><Relationship Id="rId10" Type="http://schemas.openxmlformats.org/officeDocument/2006/relationships/slide" Target="slides/slide7.xml"/><Relationship Id="rId31" Type="http://schemas.openxmlformats.org/officeDocument/2006/relationships/font" Target="fonts/font1.fntdata"/><Relationship Id="rId44" Type="http://schemas.openxmlformats.org/officeDocument/2006/relationships/font" Target="fonts/font14.fntdata"/><Relationship Id="rId52" Type="http://schemas.openxmlformats.org/officeDocument/2006/relationships/font" Target="fonts/font22.fntdata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oehr, Kathleen" userId="19ef00ab-e6a9-4431-aff2-e35906ffae5c" providerId="ADAL" clId="{7014CC72-8B39-5432-A98A-FE947C15939D}"/>
    <pc:docChg chg="mod modSld modMainMaster">
      <pc:chgData name="Stoehr, Kathleen" userId="19ef00ab-e6a9-4431-aff2-e35906ffae5c" providerId="ADAL" clId="{7014CC72-8B39-5432-A98A-FE947C15939D}" dt="2026-02-17T19:56:38.825" v="2" actId="33475"/>
      <pc:docMkLst>
        <pc:docMk/>
      </pc:docMkLst>
      <pc:sldChg chg="modSp mod">
        <pc:chgData name="Stoehr, Kathleen" userId="19ef00ab-e6a9-4431-aff2-e35906ffae5c" providerId="ADAL" clId="{7014CC72-8B39-5432-A98A-FE947C15939D}" dt="2026-02-17T19:56:31.035" v="0" actId="1076"/>
        <pc:sldMkLst>
          <pc:docMk/>
          <pc:sldMk cId="0" sldId="278"/>
        </pc:sldMkLst>
        <pc:cxnChg chg="mod">
          <ac:chgData name="Stoehr, Kathleen" userId="19ef00ab-e6a9-4431-aff2-e35906ffae5c" providerId="ADAL" clId="{7014CC72-8B39-5432-A98A-FE947C15939D}" dt="2026-02-17T19:56:31.035" v="0" actId="1076"/>
          <ac:cxnSpMkLst>
            <pc:docMk/>
            <pc:sldMk cId="0" sldId="278"/>
            <ac:cxnSpMk id="218" creationId="{00000000-0000-0000-0000-000000000000}"/>
          </ac:cxnSpMkLst>
        </pc:cxnChg>
      </pc:sldChg>
      <pc:sldMasterChg chg="addSp mod">
        <pc:chgData name="Stoehr, Kathleen" userId="19ef00ab-e6a9-4431-aff2-e35906ffae5c" providerId="ADAL" clId="{7014CC72-8B39-5432-A98A-FE947C15939D}" dt="2026-02-17T19:56:38.824" v="1" actId="33475"/>
        <pc:sldMasterMkLst>
          <pc:docMk/>
          <pc:sldMasterMk cId="0" sldId="2147483659"/>
        </pc:sldMasterMkLst>
        <pc:spChg chg="add">
          <ac:chgData name="Stoehr, Kathleen" userId="19ef00ab-e6a9-4431-aff2-e35906ffae5c" providerId="ADAL" clId="{7014CC72-8B39-5432-A98A-FE947C15939D}" dt="2026-02-17T19:56:38.824" v="1" actId="33475"/>
          <ac:spMkLst>
            <pc:docMk/>
            <pc:sldMasterMk cId="0" sldId="2147483659"/>
            <ac:spMk id="3" creationId="{D7BFF3C4-436A-F84D-CF4C-3AA5843C9CF5}"/>
          </ac:spMkLst>
        </pc:spChg>
      </pc:sldMasterChg>
      <pc:sldMasterChg chg="addSp mod">
        <pc:chgData name="Stoehr, Kathleen" userId="19ef00ab-e6a9-4431-aff2-e35906ffae5c" providerId="ADAL" clId="{7014CC72-8B39-5432-A98A-FE947C15939D}" dt="2026-02-17T19:56:38.824" v="1" actId="33475"/>
        <pc:sldMasterMkLst>
          <pc:docMk/>
          <pc:sldMasterMk cId="0" sldId="2147483660"/>
        </pc:sldMasterMkLst>
        <pc:spChg chg="add">
          <ac:chgData name="Stoehr, Kathleen" userId="19ef00ab-e6a9-4431-aff2-e35906ffae5c" providerId="ADAL" clId="{7014CC72-8B39-5432-A98A-FE947C15939D}" dt="2026-02-17T19:56:38.824" v="1" actId="33475"/>
          <ac:spMkLst>
            <pc:docMk/>
            <pc:sldMasterMk cId="0" sldId="2147483660"/>
            <ac:spMk id="3" creationId="{36AFC796-884B-0153-8EBD-4D8A37C90CE4}"/>
          </ac:spMkLst>
        </pc:spChg>
      </pc:sldMasterChg>
      <pc:sldMasterChg chg="addSp mod">
        <pc:chgData name="Stoehr, Kathleen" userId="19ef00ab-e6a9-4431-aff2-e35906ffae5c" providerId="ADAL" clId="{7014CC72-8B39-5432-A98A-FE947C15939D}" dt="2026-02-17T19:56:38.824" v="1" actId="33475"/>
        <pc:sldMasterMkLst>
          <pc:docMk/>
          <pc:sldMasterMk cId="0" sldId="2147483661"/>
        </pc:sldMasterMkLst>
        <pc:spChg chg="add">
          <ac:chgData name="Stoehr, Kathleen" userId="19ef00ab-e6a9-4431-aff2-e35906ffae5c" providerId="ADAL" clId="{7014CC72-8B39-5432-A98A-FE947C15939D}" dt="2026-02-17T19:56:38.824" v="1" actId="33475"/>
          <ac:spMkLst>
            <pc:docMk/>
            <pc:sldMasterMk cId="0" sldId="2147483661"/>
            <ac:spMk id="3" creationId="{173A5A0E-EB15-C665-AA5B-1866545210A9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b7ee0ba320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g3b7ee0ba320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c30b45260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c30b45260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 we are going to go through the presentation / deck. What we expect from the audience.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We need to ask for one person per generation to “man” the post it notes.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badd1d79c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badd1d79c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Only 15% seek therapy - suffer in silence 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b7ee0ba320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“tough -it-out” mentality 3x less likely to seek help. 16-17% experience chronic mental health conditions. Reluctant to discuss emotions</a:t>
            </a:r>
            <a:endParaRPr/>
          </a:p>
        </p:txBody>
      </p:sp>
      <p:sp>
        <p:nvSpPr>
          <p:cNvPr id="80" name="Google Shape;80;g3b7ee0ba32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b7ee0ba320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g3b7ee0ba320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b7ee0ba320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b7ee0ba320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46% had therapy in the last year - moe likely to voice their mental state, seek help, 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c30b452608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c30b452608_1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2244"/>
                </a:solidFill>
                <a:latin typeface="Open Sans"/>
                <a:ea typeface="Open Sans"/>
                <a:cs typeface="Open Sans"/>
                <a:sym typeface="Open Sans"/>
              </a:rPr>
              <a:t>1 Per generation - answer what do you think of when you hear the words mental health? - boss vs leader?</a:t>
            </a:r>
            <a:endParaRPr>
              <a:solidFill>
                <a:srgbClr val="0022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002244"/>
                </a:solidFill>
                <a:latin typeface="Open Sans"/>
                <a:ea typeface="Open Sans"/>
                <a:cs typeface="Open Sans"/>
                <a:sym typeface="Open Sans"/>
              </a:rPr>
              <a:t> Each rep. Writes down the answers per generation </a:t>
            </a:r>
            <a:endParaRPr>
              <a:solidFill>
                <a:srgbClr val="0022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b7ee0ba320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b7ee0ba320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bcb806078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bcb806078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badc4cd500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badc4cd500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c30b452608_1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c30b452608_1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Mary looks for a scale of fat and muscle 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869f22394f_2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869f22394f_2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c30b452608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c30b452608_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Asking if anyone has or knows of someone battling mental health. If anyone says no … are you ever sad, mad, glad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c30b452608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c30b452608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What do you think of when you hear the words mental health 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badc4cd50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badc4cd50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badd1d79c1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badd1d79c1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badc4cd500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badc4cd500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is to compare how many men take their lives when one woman does. It also includes how many people complete sucide daily, every 11 minutes</a:t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869f22394f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3869f22394f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badd1d79c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3badd1d79c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869f22394f_2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869f22394f_2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We have to drive the point about how the generations communicate </a:t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c30b452608_1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3c30b452608_1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Why this matters </a:t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869f22394f_2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3869f22394f_2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Ask the question: How do you handle churn? What are things you can change to lower churn? What have you done to combat churn?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Hey asshole dont treat your ppl like dog shit. </a:t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badc4cd500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badc4cd500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Talk about moments when we made life pivots and walking through opportunities door even when scared </a:t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869f22394f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869f22394f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Family meal - sad mad glad - life check ins -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;p2"/>
          <p:cNvSpPr txBox="1">
            <a:spLocks noGrp="1"/>
          </p:cNvSpPr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sz="6000" b="0" i="0" u="none" strike="noStrike" cap="non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4"/>
          <p:cNvSpPr txBox="1">
            <a:spLocks noGrp="1"/>
          </p:cNvSpPr>
          <p:nvPr>
            <p:ph type="ctrTitle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  <a:defRPr sz="6000" b="0" i="0" u="none" strike="noStrike" cap="none">
                <a:solidFill>
                  <a:schemeClr val="lt1"/>
                </a:solidFill>
                <a:latin typeface="Aleo Medium"/>
                <a:ea typeface="Aleo Medium"/>
                <a:cs typeface="Aleo Medium"/>
                <a:sym typeface="Ale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4"/>
          <p:cNvSpPr txBox="1"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lt1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4"/>
          <p:cNvSpPr>
            <a:spLocks noGrp="1"/>
          </p:cNvSpPr>
          <p:nvPr>
            <p:ph type="pic" idx="2"/>
          </p:nvPr>
        </p:nvSpPr>
        <p:spPr>
          <a:xfrm>
            <a:off x="-781665" y="-14750"/>
            <a:ext cx="6069628" cy="688749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eo SemiBold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881"/>
              </a:buClr>
              <a:buSzPts val="2400"/>
              <a:buNone/>
              <a:defRPr sz="2400">
                <a:solidFill>
                  <a:srgbClr val="75788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2000"/>
              <a:buNone/>
              <a:defRPr sz="2000">
                <a:solidFill>
                  <a:srgbClr val="75788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800"/>
              <a:buNone/>
              <a:defRPr sz="1800">
                <a:solidFill>
                  <a:srgbClr val="75788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881"/>
              </a:buClr>
              <a:buSzPts val="1600"/>
              <a:buNone/>
              <a:defRPr sz="1600">
                <a:solidFill>
                  <a:srgbClr val="75788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38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252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252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leo SemiBold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46" name="Google Shape;46;p1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3.jp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BFF3C4-436A-F84D-CF4C-3AA5843C9CF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303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spd="slow" p14:dur="1400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AFC796-884B-0153-8EBD-4D8A37C90CE4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303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400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leo SemiBold"/>
              <a:buNone/>
              <a:defRPr sz="4400" b="1" i="0" u="none" strike="noStrike" cap="none">
                <a:solidFill>
                  <a:schemeClr val="dk1"/>
                </a:solidFill>
                <a:latin typeface="Aleo SemiBold"/>
                <a:ea typeface="Aleo SemiBold"/>
                <a:cs typeface="Aleo SemiBold"/>
                <a:sym typeface="Aleo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3A5A0E-EB15-C665-AA5B-1866545210A9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303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mc:AlternateContent xmlns:mc="http://schemas.openxmlformats.org/markup-compatibility/2006" xmlns:p14="http://schemas.microsoft.com/office/powerpoint/2010/main">
    <mc:Choice Requires="p14">
      <p:transition spd="slow" p14:dur="1400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5"/>
          <p:cNvSpPr txBox="1">
            <a:spLocks noGrp="1"/>
          </p:cNvSpPr>
          <p:nvPr>
            <p:ph type="ctrTitle"/>
          </p:nvPr>
        </p:nvSpPr>
        <p:spPr>
          <a:xfrm>
            <a:off x="5556525" y="3623101"/>
            <a:ext cx="63456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leo Medium"/>
              <a:buNone/>
            </a:pPr>
            <a:r>
              <a:rPr lang="en-US" sz="5100" b="1">
                <a:latin typeface="Josefin Slab"/>
                <a:ea typeface="Josefin Slab"/>
                <a:cs typeface="Josefin Slab"/>
                <a:sym typeface="Josefin Slab"/>
              </a:rPr>
              <a:t>Bridging the Gap with Mental Health: </a:t>
            </a:r>
            <a:endParaRPr sz="5100" b="1"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52" name="Google Shape;52;p15"/>
          <p:cNvSpPr txBox="1">
            <a:spLocks noGrp="1"/>
          </p:cNvSpPr>
          <p:nvPr>
            <p:ph type="subTitle" idx="1"/>
          </p:nvPr>
        </p:nvSpPr>
        <p:spPr>
          <a:xfrm>
            <a:off x="5556515" y="5100604"/>
            <a:ext cx="6345600" cy="5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sz="4000" b="0">
                <a:latin typeface="Josefin Slab Medium"/>
                <a:ea typeface="Josefin Slab Medium"/>
                <a:cs typeface="Josefin Slab Medium"/>
                <a:sym typeface="Josefin Slab Medium"/>
              </a:rPr>
              <a:t>The Boss vs The Leader</a:t>
            </a:r>
            <a:endParaRPr sz="4000" b="0">
              <a:latin typeface="Josefin Slab Medium"/>
              <a:ea typeface="Josefin Slab Medium"/>
              <a:cs typeface="Josefin Slab Medium"/>
              <a:sym typeface="Josefin Slab Medium"/>
            </a:endParaRPr>
          </a:p>
        </p:txBody>
      </p:sp>
      <p:pic>
        <p:nvPicPr>
          <p:cNvPr id="53" name="Google Shape;53;p15" title="BaNaHillsBridge_05.jpg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6953" r="16953"/>
          <a:stretch/>
        </p:blipFill>
        <p:spPr>
          <a:xfrm>
            <a:off x="-513090" y="-14750"/>
            <a:ext cx="6069627" cy="68874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6" title="IMG_361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2192000" cy="6777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7" title="headshot3.JPG"/>
          <p:cNvPicPr preferRelativeResize="0"/>
          <p:nvPr/>
        </p:nvPicPr>
        <p:blipFill rotWithShape="1">
          <a:blip r:embed="rId3">
            <a:alphaModFix/>
          </a:blip>
          <a:srcRect l="13451" r="17673"/>
          <a:stretch/>
        </p:blipFill>
        <p:spPr>
          <a:xfrm>
            <a:off x="1949475" y="553675"/>
            <a:ext cx="3244093" cy="313935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7"/>
          <p:cNvSpPr txBox="1"/>
          <p:nvPr/>
        </p:nvSpPr>
        <p:spPr>
          <a:xfrm>
            <a:off x="1726025" y="3693025"/>
            <a:ext cx="36231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Chef Mary Davidson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Sous Chef</a:t>
            </a:r>
            <a:r>
              <a:rPr lang="en-US" sz="1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| </a:t>
            </a:r>
            <a:r>
              <a:rPr lang="en-US" sz="1800" i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General Manager </a:t>
            </a:r>
            <a:endParaRPr sz="1800" i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Northwest Montana | Mom of 6+</a:t>
            </a:r>
            <a:endParaRPr sz="1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Teen Mental Health Advocate</a:t>
            </a:r>
            <a:endParaRPr sz="1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</a:t>
            </a:r>
            <a:endParaRPr sz="1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65" name="Google Shape;65;p17"/>
          <p:cNvSpPr txBox="1"/>
          <p:nvPr/>
        </p:nvSpPr>
        <p:spPr>
          <a:xfrm>
            <a:off x="6645125" y="3693025"/>
            <a:ext cx="3820200" cy="13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Chef Jeffrey Schlissel</a:t>
            </a:r>
            <a:r>
              <a:rPr lang="en-US" sz="22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</a:t>
            </a:r>
            <a:endParaRPr sz="22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Chef | Award Winning Author </a:t>
            </a:r>
            <a:endParaRPr sz="1800" i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Florida |  Mental Health Advocate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6" name="Google Shape;66;p17" title="1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67125" y="553675"/>
            <a:ext cx="3176228" cy="313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8" title="cb3ea347-91b2-4739-a279-d0bb98a9bc5a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19400" y="152400"/>
            <a:ext cx="6553201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9"/>
          <p:cNvSpPr txBox="1"/>
          <p:nvPr/>
        </p:nvSpPr>
        <p:spPr>
          <a:xfrm rot="-5400000">
            <a:off x="-646975" y="3105750"/>
            <a:ext cx="3493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Boomers 1946-1964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pic>
        <p:nvPicPr>
          <p:cNvPr id="77" name="Google Shape;77;p19" title="boomerB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09875" y="-450175"/>
            <a:ext cx="5078799" cy="7618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0"/>
          <p:cNvSpPr txBox="1"/>
          <p:nvPr/>
        </p:nvSpPr>
        <p:spPr>
          <a:xfrm rot="-5399356">
            <a:off x="-357601" y="3105752"/>
            <a:ext cx="3202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Gen X 1965-1980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pic>
        <p:nvPicPr>
          <p:cNvPr id="83" name="Google Shape;83;p20" title="gen x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4588" y="420038"/>
            <a:ext cx="8662825" cy="550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21" title="gen y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3625" y="152400"/>
            <a:ext cx="9377276" cy="6553201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21"/>
          <p:cNvSpPr txBox="1"/>
          <p:nvPr/>
        </p:nvSpPr>
        <p:spPr>
          <a:xfrm rot="-5400000">
            <a:off x="-1309875" y="3105750"/>
            <a:ext cx="5111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Millennials (Gen Y) 1981-1996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2"/>
          <p:cNvSpPr txBox="1"/>
          <p:nvPr/>
        </p:nvSpPr>
        <p:spPr>
          <a:xfrm rot="-5400000">
            <a:off x="-274975" y="3105750"/>
            <a:ext cx="3040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Gen Z 1997-2012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pic>
        <p:nvPicPr>
          <p:cNvPr id="95" name="Google Shape;95;p22" title="ChatGPT Image Jan 15, 2026, 06_35_49 P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9200" y="80875"/>
            <a:ext cx="9231702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3"/>
          <p:cNvSpPr txBox="1"/>
          <p:nvPr/>
        </p:nvSpPr>
        <p:spPr>
          <a:xfrm>
            <a:off x="1774050" y="2690250"/>
            <a:ext cx="86439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1" name="Google Shape;101;p23" title="boomerB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4050" y="228038"/>
            <a:ext cx="2339300" cy="350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3" title="gen x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30125" y="556424"/>
            <a:ext cx="3856523" cy="285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3" title="gen y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1075" y="3701013"/>
            <a:ext cx="4545243" cy="3030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3" title="ChatGPT Image Jan 15, 2026, 06_35_49 PM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30126" y="3701033"/>
            <a:ext cx="4278252" cy="28521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4"/>
          <p:cNvSpPr txBox="1"/>
          <p:nvPr/>
        </p:nvSpPr>
        <p:spPr>
          <a:xfrm>
            <a:off x="14443850" y="1504225"/>
            <a:ext cx="9316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0" name="Google Shape;110;p24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438334" y="403197"/>
            <a:ext cx="3565500" cy="292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49288" y="403200"/>
            <a:ext cx="3565500" cy="292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4"/>
          <p:cNvSpPr txBox="1"/>
          <p:nvPr/>
        </p:nvSpPr>
        <p:spPr>
          <a:xfrm>
            <a:off x="1438325" y="3671600"/>
            <a:ext cx="3565500" cy="28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Demands Respect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Issues Ultimatums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Uses People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Takes Credit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“My way is the only way”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Micro Manages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Places Blame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Commands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13" name="Google Shape;113;p24"/>
          <p:cNvSpPr txBox="1"/>
          <p:nvPr/>
        </p:nvSpPr>
        <p:spPr>
          <a:xfrm>
            <a:off x="6849300" y="3671600"/>
            <a:ext cx="3565500" cy="32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Earns Respect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Coaches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Models Behavior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Develops People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Motivates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Gives Credit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Accepts Blame 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“I've got your back”</a:t>
            </a: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/>
                                        <p:tgtEl>
                                          <p:spTgt spid="1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1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/>
                                        <p:tgtEl>
                                          <p:spTgt spid="1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/>
                                        <p:tgtEl>
                                          <p:spTgt spid="1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6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/>
                                        <p:tgtEl>
                                          <p:spTgt spid="1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/>
                                        <p:tgtEl>
                                          <p:spTgt spid="1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6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/>
                                        <p:tgtEl>
                                          <p:spTgt spid="1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800"/>
                                        <p:tgtEl>
                                          <p:spTgt spid="1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2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0"/>
                                        <p:tgtEl>
                                          <p:spTgt spid="1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/>
                                        <p:tgtEl>
                                          <p:spTgt spid="1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8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/>
                                        <p:tgtEl>
                                          <p:spTgt spid="1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6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/>
                                        <p:tgtEl>
                                          <p:spTgt spid="1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4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800"/>
                                        <p:tgtEl>
                                          <p:spTgt spid="1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5"/>
          <p:cNvSpPr txBox="1"/>
          <p:nvPr/>
        </p:nvSpPr>
        <p:spPr>
          <a:xfrm>
            <a:off x="1774050" y="2447625"/>
            <a:ext cx="8643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How do you handle when someone comes to you and says “I’m not okay.”?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6"/>
          <p:cNvSpPr txBox="1"/>
          <p:nvPr/>
        </p:nvSpPr>
        <p:spPr>
          <a:xfrm>
            <a:off x="194100" y="2414125"/>
            <a:ext cx="64860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“We need to talk.”</a:t>
            </a:r>
            <a:endParaRPr sz="4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24" name="Google Shape;124;p26"/>
          <p:cNvSpPr txBox="1"/>
          <p:nvPr/>
        </p:nvSpPr>
        <p:spPr>
          <a:xfrm>
            <a:off x="404375" y="824900"/>
            <a:ext cx="25233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“Come here.”</a:t>
            </a:r>
            <a:endParaRPr sz="3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25" name="Google Shape;125;p26"/>
          <p:cNvSpPr txBox="1"/>
          <p:nvPr/>
        </p:nvSpPr>
        <p:spPr>
          <a:xfrm>
            <a:off x="8362175" y="613900"/>
            <a:ext cx="2296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“Calm down.”</a:t>
            </a:r>
            <a:endParaRPr sz="28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26" name="Google Shape;126;p26"/>
          <p:cNvSpPr txBox="1"/>
          <p:nvPr/>
        </p:nvSpPr>
        <p:spPr>
          <a:xfrm>
            <a:off x="873425" y="4234013"/>
            <a:ext cx="39651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“What’s your problem.”</a:t>
            </a:r>
            <a:endParaRPr sz="27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27" name="Google Shape;127;p26"/>
          <p:cNvSpPr txBox="1"/>
          <p:nvPr/>
        </p:nvSpPr>
        <p:spPr>
          <a:xfrm>
            <a:off x="8192375" y="4027075"/>
            <a:ext cx="2636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“Get over it.”</a:t>
            </a:r>
            <a:endParaRPr sz="29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28" name="Google Shape;128;p26"/>
          <p:cNvSpPr txBox="1"/>
          <p:nvPr/>
        </p:nvSpPr>
        <p:spPr>
          <a:xfrm>
            <a:off x="4838525" y="5175850"/>
            <a:ext cx="49470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“Why would you do that?”</a:t>
            </a:r>
            <a:endParaRPr sz="31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29" name="Google Shape;129;p26"/>
          <p:cNvSpPr txBox="1"/>
          <p:nvPr/>
        </p:nvSpPr>
        <p:spPr>
          <a:xfrm>
            <a:off x="3170075" y="1357325"/>
            <a:ext cx="519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“What were you thinking?”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30" name="Google Shape;130;p26"/>
          <p:cNvSpPr txBox="1"/>
          <p:nvPr/>
        </p:nvSpPr>
        <p:spPr>
          <a:xfrm>
            <a:off x="6680100" y="2940100"/>
            <a:ext cx="43833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“You’re acting like …”</a:t>
            </a:r>
            <a:endParaRPr sz="2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7"/>
          <p:cNvSpPr txBox="1"/>
          <p:nvPr/>
        </p:nvSpPr>
        <p:spPr>
          <a:xfrm>
            <a:off x="2264650" y="865200"/>
            <a:ext cx="75333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pic>
        <p:nvPicPr>
          <p:cNvPr id="136" name="Google Shape;136;p27" title="6511085-Manprit-Kaur-Quote-The-weight-of-your-words-is-more-important-than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263" y="376875"/>
            <a:ext cx="10552074" cy="5777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8"/>
          <p:cNvSpPr txBox="1"/>
          <p:nvPr/>
        </p:nvSpPr>
        <p:spPr>
          <a:xfrm>
            <a:off x="2622000" y="1380575"/>
            <a:ext cx="69480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There are 26 letters in the alphabet. It is in the order in which we combine them, to form words, that can either lift someone, inspire them, or destroy them. 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Words are like bullets they can never be taken back.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9"/>
          <p:cNvSpPr txBox="1"/>
          <p:nvPr/>
        </p:nvSpPr>
        <p:spPr>
          <a:xfrm>
            <a:off x="2291850" y="2474700"/>
            <a:ext cx="7608300" cy="75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7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Are you ok?</a:t>
            </a:r>
            <a:endParaRPr sz="37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30" title="IMG_1385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9725" y="475475"/>
            <a:ext cx="4040525" cy="179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30" title="IMG_1386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3025" y="3344575"/>
            <a:ext cx="1971675" cy="231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30" title="IMG_1440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83275" y="3220750"/>
            <a:ext cx="3752850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30" title="download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54700" y="3557554"/>
            <a:ext cx="3752850" cy="21015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30" title="images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02400" y="475475"/>
            <a:ext cx="6105139" cy="231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1"/>
          <p:cNvSpPr txBox="1"/>
          <p:nvPr/>
        </p:nvSpPr>
        <p:spPr>
          <a:xfrm>
            <a:off x="1431525" y="469050"/>
            <a:ext cx="83298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Mental Health </a:t>
            </a:r>
            <a:endParaRPr sz="4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61" name="Google Shape;161;p31"/>
          <p:cNvSpPr txBox="1"/>
          <p:nvPr/>
        </p:nvSpPr>
        <p:spPr>
          <a:xfrm>
            <a:off x="548175" y="1576775"/>
            <a:ext cx="3107400" cy="40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Depression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Anxiety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Bi-Polar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Schizophrenia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Panic Disorder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PTSD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Phobias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OCD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Eating Disorders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62" name="Google Shape;162;p31"/>
          <p:cNvSpPr txBox="1"/>
          <p:nvPr/>
        </p:nvSpPr>
        <p:spPr>
          <a:xfrm>
            <a:off x="3655575" y="1576775"/>
            <a:ext cx="3881700" cy="40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Postpartum Depression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Prolonged Grief Disorder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Night Terrors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Restless Leg Syndrome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Narcolepsy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Insomnia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Sleepwalking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TBI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Amnesia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63" name="Google Shape;163;p31"/>
          <p:cNvSpPr txBox="1"/>
          <p:nvPr/>
        </p:nvSpPr>
        <p:spPr>
          <a:xfrm>
            <a:off x="7537275" y="1576775"/>
            <a:ext cx="4173000" cy="40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Borderline Personality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Autism Spectrum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Anti-Social Disorder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Body Dysmorphic Disorder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Addiction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DMDD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ADHD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ADD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"/>
                                        <p:tgtEl>
                                          <p:spTgt spid="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1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"/>
                                        <p:tgtEl>
                                          <p:spTgt spid="1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1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"/>
                                        <p:tgtEl>
                                          <p:spTgt spid="1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"/>
                                        <p:tgtEl>
                                          <p:spTgt spid="1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"/>
                                        <p:tgtEl>
                                          <p:spTgt spid="1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00"/>
                                        <p:tgtEl>
                                          <p:spTgt spid="1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600"/>
                                        <p:tgtEl>
                                          <p:spTgt spid="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600"/>
                                        <p:tgtEl>
                                          <p:spTgt spid="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1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"/>
                                        <p:tgtEl>
                                          <p:spTgt spid="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3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"/>
                                        <p:tgtEl>
                                          <p:spTgt spid="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9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600"/>
                                        <p:tgtEl>
                                          <p:spTgt spid="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600"/>
                                        <p:tgtEl>
                                          <p:spTgt spid="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1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600"/>
                                        <p:tgtEl>
                                          <p:spTgt spid="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7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4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00"/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1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00"/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8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700"/>
                                        <p:tgtEl>
                                          <p:spTgt spid="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00"/>
                                        <p:tgtEl>
                                          <p:spTgt spid="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2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00"/>
                                        <p:tgtEl>
                                          <p:spTgt spid="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9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00"/>
                                        <p:tgtEl>
                                          <p:spTgt spid="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66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00"/>
                                        <p:tgtEl>
                                          <p:spTgt spid="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3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00"/>
                                        <p:tgtEl>
                                          <p:spTgt spid="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2"/>
          <p:cNvSpPr txBox="1"/>
          <p:nvPr/>
        </p:nvSpPr>
        <p:spPr>
          <a:xfrm>
            <a:off x="905825" y="711675"/>
            <a:ext cx="1843800" cy="723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80-85%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69" name="Google Shape;169;p32"/>
          <p:cNvSpPr txBox="1"/>
          <p:nvPr/>
        </p:nvSpPr>
        <p:spPr>
          <a:xfrm>
            <a:off x="1269725" y="1082725"/>
            <a:ext cx="1116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Stress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0" name="Google Shape;170;p32"/>
          <p:cNvSpPr txBox="1"/>
          <p:nvPr/>
        </p:nvSpPr>
        <p:spPr>
          <a:xfrm>
            <a:off x="4059800" y="3556075"/>
            <a:ext cx="13425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70%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1" name="Google Shape;171;p32"/>
          <p:cNvSpPr txBox="1"/>
          <p:nvPr/>
        </p:nvSpPr>
        <p:spPr>
          <a:xfrm>
            <a:off x="3954800" y="3942025"/>
            <a:ext cx="1447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Anxiety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2" name="Google Shape;172;p32"/>
          <p:cNvSpPr txBox="1"/>
          <p:nvPr/>
        </p:nvSpPr>
        <p:spPr>
          <a:xfrm>
            <a:off x="768325" y="4154225"/>
            <a:ext cx="12777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78%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3" name="Google Shape;173;p32"/>
          <p:cNvSpPr txBox="1"/>
          <p:nvPr/>
        </p:nvSpPr>
        <p:spPr>
          <a:xfrm>
            <a:off x="566125" y="4557625"/>
            <a:ext cx="1682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Burn Out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4" name="Google Shape;174;p32"/>
          <p:cNvSpPr txBox="1"/>
          <p:nvPr/>
        </p:nvSpPr>
        <p:spPr>
          <a:xfrm>
            <a:off x="9146675" y="4154225"/>
            <a:ext cx="11160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19.1%</a:t>
            </a:r>
            <a:endParaRPr sz="37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5" name="Google Shape;175;p32"/>
          <p:cNvSpPr txBox="1"/>
          <p:nvPr/>
        </p:nvSpPr>
        <p:spPr>
          <a:xfrm>
            <a:off x="8863625" y="4479400"/>
            <a:ext cx="1682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Drug use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6" name="Google Shape;176;p32"/>
          <p:cNvSpPr txBox="1"/>
          <p:nvPr/>
        </p:nvSpPr>
        <p:spPr>
          <a:xfrm>
            <a:off x="9807500" y="538300"/>
            <a:ext cx="11160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11.8%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7" name="Google Shape;177;p32"/>
          <p:cNvSpPr txBox="1"/>
          <p:nvPr/>
        </p:nvSpPr>
        <p:spPr>
          <a:xfrm>
            <a:off x="9581000" y="997300"/>
            <a:ext cx="1342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Alcohol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8" name="Google Shape;178;p32"/>
          <p:cNvSpPr txBox="1"/>
          <p:nvPr/>
        </p:nvSpPr>
        <p:spPr>
          <a:xfrm>
            <a:off x="5798750" y="5345000"/>
            <a:ext cx="15852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60%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79" name="Google Shape;179;p32"/>
          <p:cNvSpPr txBox="1"/>
          <p:nvPr/>
        </p:nvSpPr>
        <p:spPr>
          <a:xfrm>
            <a:off x="5669450" y="5705050"/>
            <a:ext cx="1843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Depression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80" name="Google Shape;180;p32"/>
          <p:cNvSpPr txBox="1"/>
          <p:nvPr/>
        </p:nvSpPr>
        <p:spPr>
          <a:xfrm>
            <a:off x="5402300" y="889600"/>
            <a:ext cx="16821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5.7%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81" name="Google Shape;181;p32"/>
          <p:cNvSpPr txBox="1"/>
          <p:nvPr/>
        </p:nvSpPr>
        <p:spPr>
          <a:xfrm>
            <a:off x="4787600" y="1261600"/>
            <a:ext cx="2911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Suicide Ideation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82" name="Google Shape;182;p32"/>
          <p:cNvSpPr txBox="1"/>
          <p:nvPr/>
        </p:nvSpPr>
        <p:spPr>
          <a:xfrm>
            <a:off x="7982225" y="2669750"/>
            <a:ext cx="14475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34.7%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83" name="Google Shape;183;p32"/>
          <p:cNvSpPr txBox="1"/>
          <p:nvPr/>
        </p:nvSpPr>
        <p:spPr>
          <a:xfrm>
            <a:off x="6562925" y="3032250"/>
            <a:ext cx="37677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Death by Suicide-Males 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84" name="Google Shape;184;p32"/>
          <p:cNvSpPr txBox="1"/>
          <p:nvPr/>
        </p:nvSpPr>
        <p:spPr>
          <a:xfrm>
            <a:off x="2132800" y="2142450"/>
            <a:ext cx="11160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11.3%</a:t>
            </a:r>
            <a:endParaRPr sz="36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85" name="Google Shape;185;p32"/>
          <p:cNvSpPr txBox="1"/>
          <p:nvPr/>
        </p:nvSpPr>
        <p:spPr>
          <a:xfrm>
            <a:off x="660850" y="2512375"/>
            <a:ext cx="40599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Death by Suicide-Females</a:t>
            </a:r>
            <a:endParaRPr sz="28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33" title="download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375" y="301125"/>
            <a:ext cx="2791350" cy="279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33" title="download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48838" y="3650500"/>
            <a:ext cx="2928825" cy="292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3" title="download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22425" y="3639250"/>
            <a:ext cx="3017800" cy="295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3" title="download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33372" y="3639250"/>
            <a:ext cx="2044066" cy="295132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3"/>
          <p:cNvSpPr txBox="1"/>
          <p:nvPr/>
        </p:nvSpPr>
        <p:spPr>
          <a:xfrm>
            <a:off x="6828925" y="770050"/>
            <a:ext cx="2571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1 in 3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195" name="Google Shape;195;p33"/>
          <p:cNvSpPr txBox="1"/>
          <p:nvPr/>
        </p:nvSpPr>
        <p:spPr>
          <a:xfrm>
            <a:off x="5317825" y="1874325"/>
            <a:ext cx="55938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Every 11 </a:t>
            </a:r>
            <a:endParaRPr sz="34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8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8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8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4"/>
          <p:cNvSpPr txBox="1"/>
          <p:nvPr/>
        </p:nvSpPr>
        <p:spPr>
          <a:xfrm>
            <a:off x="2414075" y="2221175"/>
            <a:ext cx="70080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Mental Health isn’t generational, its human. We just need to speak the language each other understands.</a:t>
            </a:r>
            <a:endParaRPr sz="28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5"/>
          <p:cNvSpPr txBox="1"/>
          <p:nvPr/>
        </p:nvSpPr>
        <p:spPr>
          <a:xfrm>
            <a:off x="4673850" y="98525"/>
            <a:ext cx="2844300" cy="67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001D35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001D35"/>
                </a:solidFill>
                <a:latin typeface="Josefin Slab"/>
                <a:ea typeface="Josefin Slab"/>
                <a:cs typeface="Josefin Slab"/>
                <a:sym typeface="Josefin Slab"/>
              </a:rPr>
              <a:t>la salute mentale</a:t>
            </a:r>
            <a:endParaRPr sz="2200" b="1">
              <a:solidFill>
                <a:srgbClr val="001D35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0A0A0A"/>
                </a:solidFill>
                <a:latin typeface="Josefin Slab"/>
                <a:ea typeface="Josefin Slab"/>
                <a:cs typeface="Josefin Slab"/>
                <a:sym typeface="Josefin Slab"/>
              </a:rPr>
              <a:t>Salus Mentis</a:t>
            </a:r>
            <a:endParaRPr sz="2200" b="1">
              <a:solidFill>
                <a:srgbClr val="0A0A0A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精神的健康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santé mentale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mentális egészség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saúde mental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afya ya akili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mental hälsa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2540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474747"/>
                </a:solidFill>
                <a:latin typeface="Josefin Slab"/>
                <a:ea typeface="Josefin Slab"/>
                <a:cs typeface="Josefin Slab"/>
                <a:sym typeface="Josefin Slab"/>
              </a:rPr>
              <a:t>Xīnlǐ jiànkāng</a:t>
            </a:r>
            <a:endParaRPr sz="2200" b="1">
              <a:solidFill>
                <a:srgbClr val="474747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mentalno zdravlje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ruh sağlığı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психічне здоров'я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sức khỏe tâm thần</a:t>
            </a:r>
            <a:endParaRPr sz="2200" b="1">
              <a:solidFill>
                <a:srgbClr val="1F1F1F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1F1F1F"/>
                </a:solidFill>
                <a:latin typeface="Josefin Slab"/>
                <a:ea typeface="Josefin Slab"/>
                <a:cs typeface="Josefin Slab"/>
                <a:sym typeface="Josefin Slab"/>
              </a:rPr>
              <a:t>ψυχική υγεία</a:t>
            </a:r>
            <a:endParaRPr sz="2100" b="1">
              <a:solidFill>
                <a:srgbClr val="1F1F1F"/>
              </a:solidFill>
              <a:highlight>
                <a:srgbClr val="F8F9FA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rgbClr val="0A0A0A"/>
              </a:solidFill>
              <a:highlight>
                <a:srgbClr val="FFFFFF"/>
              </a:highlight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6"/>
          <p:cNvSpPr txBox="1"/>
          <p:nvPr/>
        </p:nvSpPr>
        <p:spPr>
          <a:xfrm>
            <a:off x="1774050" y="4426050"/>
            <a:ext cx="86439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Boundaries aren’t lazy.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They are the oxygen mask that allows you keep showing up at your best.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pic>
        <p:nvPicPr>
          <p:cNvPr id="211" name="Google Shape;211;p36" title="download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4588" y="660000"/>
            <a:ext cx="5362826" cy="355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7"/>
          <p:cNvSpPr txBox="1"/>
          <p:nvPr/>
        </p:nvSpPr>
        <p:spPr>
          <a:xfrm>
            <a:off x="1774050" y="1290575"/>
            <a:ext cx="8118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17" name="Google Shape;217;p37"/>
          <p:cNvSpPr txBox="1"/>
          <p:nvPr/>
        </p:nvSpPr>
        <p:spPr>
          <a:xfrm>
            <a:off x="1677000" y="1412925"/>
            <a:ext cx="86439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Hospitality teams are expected to work in harmony while under pressure. Yet we rarely train them to communicate effectively across life experiences. </a:t>
            </a: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By fostering mental health, literacy, and authentic leadership, we reduce burnout, improve retention, and cutivate team cohesion.</a:t>
            </a:r>
            <a:r>
              <a:rPr lang="en-US" sz="30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</a:t>
            </a:r>
            <a:endParaRPr sz="30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cxnSp>
        <p:nvCxnSpPr>
          <p:cNvPr id="218" name="Google Shape;218;p37"/>
          <p:cNvCxnSpPr>
            <a:cxnSpLocks/>
          </p:cNvCxnSpPr>
          <p:nvPr/>
        </p:nvCxnSpPr>
        <p:spPr>
          <a:xfrm>
            <a:off x="1677000" y="3429000"/>
            <a:ext cx="86439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8"/>
          <p:cNvSpPr txBox="1"/>
          <p:nvPr/>
        </p:nvSpPr>
        <p:spPr>
          <a:xfrm>
            <a:off x="1774050" y="1839938"/>
            <a:ext cx="8643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52% of food service workers cite mental toll and burnout as primary reasons for leaving. </a:t>
            </a:r>
            <a:endParaRPr sz="2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24" name="Google Shape;224;p38"/>
          <p:cNvSpPr txBox="1"/>
          <p:nvPr/>
        </p:nvSpPr>
        <p:spPr>
          <a:xfrm>
            <a:off x="1774050" y="566100"/>
            <a:ext cx="93165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Annual turnover in restaurant industry exceeds 75%. </a:t>
            </a:r>
            <a:endParaRPr sz="29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  <p:sp>
        <p:nvSpPr>
          <p:cNvPr id="225" name="Google Shape;225;p38"/>
          <p:cNvSpPr txBox="1"/>
          <p:nvPr/>
        </p:nvSpPr>
        <p:spPr>
          <a:xfrm>
            <a:off x="1437750" y="2975175"/>
            <a:ext cx="9316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226" name="Google Shape;226;p38"/>
          <p:cNvCxnSpPr/>
          <p:nvPr/>
        </p:nvCxnSpPr>
        <p:spPr>
          <a:xfrm>
            <a:off x="1437750" y="1451125"/>
            <a:ext cx="93165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7" name="Google Shape;227;p38"/>
          <p:cNvCxnSpPr>
            <a:stCxn id="225" idx="1"/>
            <a:endCxn id="225" idx="3"/>
          </p:cNvCxnSpPr>
          <p:nvPr/>
        </p:nvCxnSpPr>
        <p:spPr>
          <a:xfrm>
            <a:off x="1437750" y="3282975"/>
            <a:ext cx="93165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8" name="Google Shape;228;p38"/>
          <p:cNvSpPr txBox="1"/>
          <p:nvPr/>
        </p:nvSpPr>
        <p:spPr>
          <a:xfrm>
            <a:off x="1437750" y="3590775"/>
            <a:ext cx="9316500" cy="206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Training New Hires: </a:t>
            </a:r>
            <a:endParaRPr sz="32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FOH: </a:t>
            </a:r>
            <a:r>
              <a:rPr lang="en-US" sz="3000" i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28hrs</a:t>
            </a:r>
            <a:r>
              <a:rPr lang="en-US" sz="30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| BOH: </a:t>
            </a:r>
            <a:r>
              <a:rPr lang="en-US" sz="3000" i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36hrs</a:t>
            </a:r>
            <a:r>
              <a:rPr lang="en-US" sz="30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</a:t>
            </a:r>
            <a:endParaRPr sz="30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Management: </a:t>
            </a:r>
            <a:r>
              <a:rPr lang="en-US" sz="3000" i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219-261hrs</a:t>
            </a:r>
            <a:r>
              <a:rPr lang="en-US" sz="30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 </a:t>
            </a:r>
            <a:endParaRPr sz="3000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Beyond Initial Onboarding: </a:t>
            </a:r>
            <a:r>
              <a:rPr lang="en-US" sz="3000" i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15-33hrs per person </a:t>
            </a:r>
            <a:endParaRPr sz="3000" i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9"/>
          <p:cNvSpPr txBox="1"/>
          <p:nvPr/>
        </p:nvSpPr>
        <p:spPr>
          <a:xfrm>
            <a:off x="1672325" y="1881525"/>
            <a:ext cx="8685600" cy="23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If your life was a movie, and people were watching up to this point. 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 b="1">
                <a:solidFill>
                  <a:schemeClr val="dk1"/>
                </a:solidFill>
                <a:latin typeface="Josefin Slab"/>
                <a:ea typeface="Josefin Slab"/>
                <a:cs typeface="Josefin Slab"/>
                <a:sym typeface="Josefin Slab"/>
              </a:rPr>
              <a:t>What would they be screaming at the screen, telling you to do?</a:t>
            </a:r>
            <a:endParaRPr sz="3500" b="1">
              <a:solidFill>
                <a:schemeClr val="dk1"/>
              </a:solidFill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2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40"/>
          <p:cNvSpPr txBox="1"/>
          <p:nvPr/>
        </p:nvSpPr>
        <p:spPr>
          <a:xfrm>
            <a:off x="1429650" y="2198075"/>
            <a:ext cx="9332700" cy="20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latin typeface="Josefin Slab"/>
                <a:ea typeface="Josefin Slab"/>
                <a:cs typeface="Josefin Slab"/>
                <a:sym typeface="Josefin Slab"/>
              </a:rPr>
              <a:t>“Barbecues may not be the road to world peace, </a:t>
            </a:r>
            <a:endParaRPr sz="3000" b="1"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latin typeface="Josefin Slab"/>
                <a:ea typeface="Josefin Slab"/>
                <a:cs typeface="Josefin Slab"/>
                <a:sym typeface="Josefin Slab"/>
              </a:rPr>
              <a:t>but it's a start</a:t>
            </a:r>
            <a:r>
              <a:rPr lang="en-US" sz="3000">
                <a:latin typeface="Josefin Slab"/>
                <a:ea typeface="Josefin Slab"/>
                <a:cs typeface="Josefin Slab"/>
                <a:sym typeface="Josefin Slab"/>
              </a:rPr>
              <a:t>”</a:t>
            </a:r>
            <a:endParaRPr sz="3000">
              <a:latin typeface="Josefin Slab"/>
              <a:ea typeface="Josefin Slab"/>
              <a:cs typeface="Josefin Slab"/>
              <a:sym typeface="Josefin Slab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Josefin Slab"/>
              <a:ea typeface="Josefin Slab"/>
              <a:cs typeface="Josefin Slab"/>
              <a:sym typeface="Josefin Slab"/>
            </a:endParaRPr>
          </a:p>
          <a:p>
            <a:pPr marL="457200" lvl="0" indent="-419100" algn="r" rtl="0">
              <a:spcBef>
                <a:spcPts val="0"/>
              </a:spcBef>
              <a:spcAft>
                <a:spcPts val="0"/>
              </a:spcAft>
              <a:buSzPts val="3000"/>
              <a:buFont typeface="Josefin Slab"/>
              <a:buChar char="-"/>
            </a:pPr>
            <a:r>
              <a:rPr lang="en-US" sz="3000" b="1">
                <a:latin typeface="Josefin Slab"/>
                <a:ea typeface="Josefin Slab"/>
                <a:cs typeface="Josefin Slab"/>
                <a:sym typeface="Josefin Slab"/>
              </a:rPr>
              <a:t>Anthony Bourdain</a:t>
            </a:r>
            <a:endParaRPr sz="3000" b="1">
              <a:latin typeface="Josefin Slab"/>
              <a:ea typeface="Josefin Slab"/>
              <a:cs typeface="Josefin Slab"/>
              <a:sym typeface="Josefin Sla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ver Orbit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ver Custom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ntent 5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778</Words>
  <Application>Microsoft Macintosh PowerPoint</Application>
  <PresentationFormat>Widescreen</PresentationFormat>
  <Paragraphs>143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Josefin Slab Medium</vt:lpstr>
      <vt:lpstr>Rockwell</vt:lpstr>
      <vt:lpstr>Open Sans</vt:lpstr>
      <vt:lpstr>Arial</vt:lpstr>
      <vt:lpstr>Open Sans SemiBold</vt:lpstr>
      <vt:lpstr>Josefin Slab</vt:lpstr>
      <vt:lpstr>Aleo Medium</vt:lpstr>
      <vt:lpstr>Aleo SemiBold</vt:lpstr>
      <vt:lpstr>Cover Orbit</vt:lpstr>
      <vt:lpstr>Cover Custom</vt:lpstr>
      <vt:lpstr>Content 5</vt:lpstr>
      <vt:lpstr>Bridging the Gap with Mental Health: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Stoehr, Kathleen</cp:lastModifiedBy>
  <cp:revision>1</cp:revision>
  <dcterms:modified xsi:type="dcterms:W3CDTF">2026-02-17T19:56:39Z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2026-02-17T19:56:38Z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462d2631-21eb-4e47-93cc-c4f036c270a4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Cover Orbit:3\Cover Custom:3\Content 5:3</vt:lpwstr>
  </property>
  <property fmtid="{D5CDD505-2E9C-101B-9397-08002B2CF9AE}" pid="11" name="ClassificationContentMarkingFooterText">
    <vt:lpwstr>Information Classification: General</vt:lpwstr>
  </property>
</Properties>
</file>