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6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7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9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0" r:id="rId1"/>
    <p:sldMasterId id="2147483712" r:id="rId2"/>
    <p:sldMasterId id="2147483714" r:id="rId3"/>
    <p:sldMasterId id="2147483716" r:id="rId4"/>
    <p:sldMasterId id="2147483660" r:id="rId5"/>
    <p:sldMasterId id="2147483670" r:id="rId6"/>
    <p:sldMasterId id="2147483680" r:id="rId7"/>
    <p:sldMasterId id="2147483690" r:id="rId8"/>
    <p:sldMasterId id="2147483700" r:id="rId9"/>
    <p:sldMasterId id="2147483718" r:id="rId10"/>
  </p:sldMasterIdLst>
  <p:notesMasterIdLst>
    <p:notesMasterId r:id="rId25"/>
  </p:notesMasterIdLst>
  <p:sldIdLst>
    <p:sldId id="265" r:id="rId11"/>
    <p:sldId id="288" r:id="rId12"/>
    <p:sldId id="285" r:id="rId13"/>
    <p:sldId id="266" r:id="rId14"/>
    <p:sldId id="292" r:id="rId15"/>
    <p:sldId id="293" r:id="rId16"/>
    <p:sldId id="287" r:id="rId17"/>
    <p:sldId id="267" r:id="rId18"/>
    <p:sldId id="289" r:id="rId19"/>
    <p:sldId id="295" r:id="rId20"/>
    <p:sldId id="296" r:id="rId21"/>
    <p:sldId id="294" r:id="rId22"/>
    <p:sldId id="297" r:id="rId23"/>
    <p:sldId id="298" r:id="rId24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4109C0-5614-4488-A166-3E536AB3D02D}" v="74" dt="2026-02-14T21:56:02.3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45"/>
    <p:restoredTop sz="94658"/>
  </p:normalViewPr>
  <p:slideViewPr>
    <p:cSldViewPr snapToGrid="0">
      <p:cViewPr varScale="1">
        <p:scale>
          <a:sx n="74" d="100"/>
          <a:sy n="74" d="100"/>
        </p:scale>
        <p:origin x="79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15" tIns="47107" rIns="94215" bIns="4710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15" tIns="47107" rIns="94215" bIns="47107" rtlCol="0"/>
          <a:lstStyle>
            <a:lvl1pPr algn="r">
              <a:defRPr sz="1200"/>
            </a:lvl1pPr>
          </a:lstStyle>
          <a:p>
            <a:fld id="{8D0E8027-623D-4212-B680-64B83D07E716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15" tIns="47107" rIns="94215" bIns="4710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15" tIns="47107" rIns="94215" bIns="4710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15" tIns="47107" rIns="94215" bIns="4710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15" tIns="47107" rIns="94215" bIns="47107" rtlCol="0" anchor="b"/>
          <a:lstStyle>
            <a:lvl1pPr algn="r">
              <a:defRPr sz="1200"/>
            </a:lvl1pPr>
          </a:lstStyle>
          <a:p>
            <a:fld id="{EC16294A-C92B-4199-A822-FD621D99C7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82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A0455-90B0-C14B-C167-3F826B646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25D513-66B2-E9CD-B2BD-2B6CA4FF82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9F6A5E-3A49-AD5E-8B71-DE5A4DCBF2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Image source: Microsoft 365 content library
Proactively identifying risks allows for timely intervention and reduces negative impacts. Early detection of problems helps organizations address issues before they become critical. Building a culture focused on prevention leads to smarter decision-making, improved safety, and long-term success by avoiding costly mistakes and disruptions.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EF371-16C5-7A0F-8B59-00110858BA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71075">
              <a:defRPr/>
            </a:pPr>
            <a:fld id="{98E757DE-2311-45E6-AD3E-1079607459BE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471075">
                <a:defRPr/>
              </a:pPr>
              <a:t>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33234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16294A-C92B-4199-A822-FD621D99C7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8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16294A-C92B-4199-A822-FD621D99C7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284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16294A-C92B-4199-A822-FD621D99C73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41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7502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E96DFECE-0B8C-880F-C0F0-56CDACD45A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781665" y="-14750"/>
            <a:ext cx="6069628" cy="6887497"/>
          </a:xfrm>
          <a:custGeom>
            <a:avLst/>
            <a:gdLst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5287963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3134032 w 5287963"/>
              <a:gd name="connsiteY0" fmla="*/ 7374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3134032 w 5287963"/>
              <a:gd name="connsiteY4" fmla="*/ 7374 h 6858000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35795 w 6077002"/>
              <a:gd name="connsiteY2" fmla="*/ 6858000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28421 w 6077002"/>
              <a:gd name="connsiteY2" fmla="*/ 6880122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5944266"/>
              <a:gd name="connsiteY0" fmla="*/ 95864 h 6968612"/>
              <a:gd name="connsiteX1" fmla="*/ 5944266 w 5944266"/>
              <a:gd name="connsiteY1" fmla="*/ 0 h 6968612"/>
              <a:gd name="connsiteX2" fmla="*/ 4528421 w 5944266"/>
              <a:gd name="connsiteY2" fmla="*/ 6968612 h 6968612"/>
              <a:gd name="connsiteX3" fmla="*/ 0 w 5944266"/>
              <a:gd name="connsiteY3" fmla="*/ 6968612 h 6968612"/>
              <a:gd name="connsiteX4" fmla="*/ 3923071 w 5944266"/>
              <a:gd name="connsiteY4" fmla="*/ 95864 h 6968612"/>
              <a:gd name="connsiteX0" fmla="*/ 3923071 w 6077002"/>
              <a:gd name="connsiteY0" fmla="*/ 22122 h 6894870"/>
              <a:gd name="connsiteX1" fmla="*/ 6077002 w 6077002"/>
              <a:gd name="connsiteY1" fmla="*/ 0 h 6894870"/>
              <a:gd name="connsiteX2" fmla="*/ 4528421 w 6077002"/>
              <a:gd name="connsiteY2" fmla="*/ 6894870 h 6894870"/>
              <a:gd name="connsiteX3" fmla="*/ 0 w 6077002"/>
              <a:gd name="connsiteY3" fmla="*/ 6894870 h 6894870"/>
              <a:gd name="connsiteX4" fmla="*/ 3923071 w 6077002"/>
              <a:gd name="connsiteY4" fmla="*/ 22122 h 6894870"/>
              <a:gd name="connsiteX0" fmla="*/ 3849329 w 6077002"/>
              <a:gd name="connsiteY0" fmla="*/ 0 h 6961239"/>
              <a:gd name="connsiteX1" fmla="*/ 6077002 w 6077002"/>
              <a:gd name="connsiteY1" fmla="*/ 66369 h 6961239"/>
              <a:gd name="connsiteX2" fmla="*/ 4528421 w 6077002"/>
              <a:gd name="connsiteY2" fmla="*/ 6961239 h 6961239"/>
              <a:gd name="connsiteX3" fmla="*/ 0 w 6077002"/>
              <a:gd name="connsiteY3" fmla="*/ 6961239 h 6961239"/>
              <a:gd name="connsiteX4" fmla="*/ 3849329 w 6077002"/>
              <a:gd name="connsiteY4" fmla="*/ 0 h 6961239"/>
              <a:gd name="connsiteX0" fmla="*/ 3930445 w 6077002"/>
              <a:gd name="connsiteY0" fmla="*/ 0 h 6894871"/>
              <a:gd name="connsiteX1" fmla="*/ 6077002 w 6077002"/>
              <a:gd name="connsiteY1" fmla="*/ 1 h 6894871"/>
              <a:gd name="connsiteX2" fmla="*/ 4528421 w 6077002"/>
              <a:gd name="connsiteY2" fmla="*/ 6894871 h 6894871"/>
              <a:gd name="connsiteX3" fmla="*/ 0 w 6077002"/>
              <a:gd name="connsiteY3" fmla="*/ 6894871 h 6894871"/>
              <a:gd name="connsiteX4" fmla="*/ 3930445 w 6077002"/>
              <a:gd name="connsiteY4" fmla="*/ 0 h 6894871"/>
              <a:gd name="connsiteX0" fmla="*/ 3923071 w 6069628"/>
              <a:gd name="connsiteY0" fmla="*/ 0 h 6894871"/>
              <a:gd name="connsiteX1" fmla="*/ 6069628 w 6069628"/>
              <a:gd name="connsiteY1" fmla="*/ 1 h 6894871"/>
              <a:gd name="connsiteX2" fmla="*/ 4521047 w 6069628"/>
              <a:gd name="connsiteY2" fmla="*/ 6894871 h 6894871"/>
              <a:gd name="connsiteX3" fmla="*/ 0 w 6069628"/>
              <a:gd name="connsiteY3" fmla="*/ 6880123 h 6894871"/>
              <a:gd name="connsiteX4" fmla="*/ 3923071 w 6069628"/>
              <a:gd name="connsiteY4" fmla="*/ 0 h 6894871"/>
              <a:gd name="connsiteX0" fmla="*/ 3923071 w 6069628"/>
              <a:gd name="connsiteY0" fmla="*/ 0 h 6880123"/>
              <a:gd name="connsiteX1" fmla="*/ 6069628 w 6069628"/>
              <a:gd name="connsiteY1" fmla="*/ 1 h 6880123"/>
              <a:gd name="connsiteX2" fmla="*/ 4395685 w 6069628"/>
              <a:gd name="connsiteY2" fmla="*/ 6776884 h 6880123"/>
              <a:gd name="connsiteX3" fmla="*/ 0 w 6069628"/>
              <a:gd name="connsiteY3" fmla="*/ 6880123 h 6880123"/>
              <a:gd name="connsiteX4" fmla="*/ 3923071 w 6069628"/>
              <a:gd name="connsiteY4" fmla="*/ 0 h 6880123"/>
              <a:gd name="connsiteX0" fmla="*/ 3923071 w 6069628"/>
              <a:gd name="connsiteY0" fmla="*/ 0 h 6887497"/>
              <a:gd name="connsiteX1" fmla="*/ 6069628 w 6069628"/>
              <a:gd name="connsiteY1" fmla="*/ 1 h 6887497"/>
              <a:gd name="connsiteX2" fmla="*/ 4521046 w 6069628"/>
              <a:gd name="connsiteY2" fmla="*/ 6887497 h 6887497"/>
              <a:gd name="connsiteX3" fmla="*/ 0 w 6069628"/>
              <a:gd name="connsiteY3" fmla="*/ 6880123 h 6887497"/>
              <a:gd name="connsiteX4" fmla="*/ 3923071 w 6069628"/>
              <a:gd name="connsiteY4" fmla="*/ 0 h 688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9628" h="6887497">
                <a:moveTo>
                  <a:pt x="3923071" y="0"/>
                </a:moveTo>
                <a:lnTo>
                  <a:pt x="6069628" y="1"/>
                </a:lnTo>
                <a:lnTo>
                  <a:pt x="4521046" y="6887497"/>
                </a:lnTo>
                <a:lnTo>
                  <a:pt x="0" y="6880123"/>
                </a:lnTo>
                <a:lnTo>
                  <a:pt x="3923071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0790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31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1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144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28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657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0986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879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5849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5441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7432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59414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097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72875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5352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948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3821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3692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843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09131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28547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73164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99932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0193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9285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9978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90583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9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1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6" y="1792226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3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2" y="295730"/>
            <a:ext cx="838199" cy="767687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380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501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5932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61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2982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9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4" y="2603501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63188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1"/>
            <a:ext cx="4825157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3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4" y="2603501"/>
            <a:ext cx="4825159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4" y="3179763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842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5" y="973669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1428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6042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5" y="1447800"/>
            <a:ext cx="519006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2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389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5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24105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4969927"/>
            <a:ext cx="8825659" cy="566739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5536665"/>
            <a:ext cx="8825659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185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7" y="1063417"/>
            <a:ext cx="8831816" cy="1372987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543301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823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16" name="TextBox 15"/>
          <p:cNvSpPr txBox="1"/>
          <p:nvPr/>
        </p:nvSpPr>
        <p:spPr bwMode="gray">
          <a:xfrm>
            <a:off x="881567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9" y="2613788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7" y="982133"/>
            <a:ext cx="8453907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5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029200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8286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370667"/>
            <a:ext cx="8825660" cy="1822515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37158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973669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9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2" y="2603501"/>
            <a:ext cx="3147009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2" y="3179764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2"/>
            <a:ext cx="3145731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3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005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973669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9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1"/>
            <a:ext cx="2691243" cy="159151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9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6" y="4532846"/>
            <a:ext cx="3050439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1"/>
            <a:ext cx="2691243" cy="159151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3" y="5109105"/>
            <a:ext cx="3050439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7" y="4532846"/>
            <a:ext cx="3051095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1"/>
            <a:ext cx="2691243" cy="159151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3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40"/>
            <a:ext cx="3644283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10345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973669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5" y="2603501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41" y="6391839"/>
            <a:ext cx="990599" cy="304799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33099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6" y="1278467"/>
            <a:ext cx="1409965" cy="4748591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6" y="1278467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6" y="6391839"/>
            <a:ext cx="992135" cy="304799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51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7.jpg"/><Relationship Id="rId5" Type="http://schemas.openxmlformats.org/officeDocument/2006/relationships/slideLayout" Target="../slideLayouts/slideLayout27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8.jpg"/><Relationship Id="rId5" Type="http://schemas.openxmlformats.org/officeDocument/2006/relationships/slideLayout" Target="../slideLayouts/slideLayout36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image" Target="../media/image9.jpg"/><Relationship Id="rId5" Type="http://schemas.openxmlformats.org/officeDocument/2006/relationships/slideLayout" Target="../slideLayouts/slideLayout45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9.xml"/><Relationship Id="rId19" Type="http://schemas.openxmlformats.org/officeDocument/2006/relationships/image" Target="../media/image10.jpeg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762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3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816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51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87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2400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sz="24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5" y="973669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1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6" y="6391839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1" y="6391840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2" y="295730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6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</p:sldLayoutIdLst>
  <p:txStyles>
    <p:titleStyle>
      <a:lvl1pPr algn="l" defTabSz="457189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891" indent="-342891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971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160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349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25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CA68B-7439-BB0A-9138-9D1E7D8B8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24965" y="3699803"/>
            <a:ext cx="6831106" cy="1821375"/>
          </a:xfrm>
        </p:spPr>
        <p:txBody>
          <a:bodyPr/>
          <a:lstStyle/>
          <a:p>
            <a:r>
              <a:rPr lang="en-US" sz="7200" b="1" dirty="0">
                <a:solidFill>
                  <a:srgbClr val="FF0000"/>
                </a:solidFill>
                <a:latin typeface="Aptos Black" panose="020F0502020204030204" pitchFamily="34" charset="0"/>
              </a:rPr>
              <a:t>What’s Your 911?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BBD73899-286C-8B35-0121-12949BFAD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2163" y="5619530"/>
            <a:ext cx="7073908" cy="576531"/>
          </a:xfrm>
        </p:spPr>
        <p:txBody>
          <a:bodyPr/>
          <a:lstStyle/>
          <a:p>
            <a:r>
              <a:rPr lang="en-US" dirty="0"/>
              <a:t>Strategies for Preparation and Response to</a:t>
            </a:r>
          </a:p>
          <a:p>
            <a:r>
              <a:rPr lang="en-US" dirty="0"/>
              <a:t>Event Emergencies</a:t>
            </a:r>
          </a:p>
        </p:txBody>
      </p:sp>
      <p:pic>
        <p:nvPicPr>
          <p:cNvPr id="55" name="Picture Placeholder 54">
            <a:extLst>
              <a:ext uri="{FF2B5EF4-FFF2-40B4-BE49-F238E27FC236}">
                <a16:creationId xmlns:a16="http://schemas.microsoft.com/office/drawing/2014/main" id="{98651464-33EC-C44F-10DD-B1C47046867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-13342" t="7467" r="13342" b="16885"/>
          <a:stretch>
            <a:fillRect/>
          </a:stretch>
        </p:blipFill>
        <p:spPr>
          <a:xfrm>
            <a:off x="-781665" y="-14750"/>
            <a:ext cx="6068040" cy="6885695"/>
          </a:xfrm>
        </p:spPr>
      </p:pic>
    </p:spTree>
    <p:extLst>
      <p:ext uri="{BB962C8B-B14F-4D97-AF65-F5344CB8AC3E}">
        <p14:creationId xmlns:p14="http://schemas.microsoft.com/office/powerpoint/2010/main" val="1650715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E2381-278B-1381-11D7-B4EC3E668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4EE772-554C-94EB-D3E3-969F15E35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6137" y="728361"/>
            <a:ext cx="4021790" cy="4021790"/>
          </a:xfrm>
          <a:prstGeom prst="rect">
            <a:avLst/>
          </a:prstGeom>
          <a:effectLst>
            <a:glow rad="101600">
              <a:schemeClr val="bg2">
                <a:alpha val="40000"/>
              </a:schemeClr>
            </a:glow>
            <a:outerShdw blurRad="50800" dist="38100" dir="18900000" algn="bl" rotWithShape="0">
              <a:schemeClr val="bg1">
                <a:lumMod val="75000"/>
                <a:alpha val="40000"/>
              </a:schemeClr>
            </a:outerShdw>
          </a:effec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DE9D7C3-6D5D-00D0-35FB-8A1714772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649" y="378094"/>
            <a:ext cx="10413891" cy="1325563"/>
          </a:xfrm>
        </p:spPr>
        <p:txBody>
          <a:bodyPr>
            <a:noAutofit/>
          </a:bodyPr>
          <a:lstStyle/>
          <a:p>
            <a:r>
              <a:rPr lang="en-US" sz="4800" dirty="0"/>
              <a:t>Meet your Event Safety Experts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A1F718-C0E4-E74D-E4B5-B7AC49F8A39B}"/>
              </a:ext>
            </a:extLst>
          </p:cNvPr>
          <p:cNvSpPr txBox="1"/>
          <p:nvPr/>
        </p:nvSpPr>
        <p:spPr>
          <a:xfrm>
            <a:off x="3654180" y="1505243"/>
            <a:ext cx="5188439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/>
              <a:t>Charles A. Moore </a:t>
            </a:r>
            <a:r>
              <a:rPr lang="en-US" sz="1750" dirty="0"/>
              <a:t>has 45 years of fire service experience, including 30 years as a fire chief and 3 years as an agency Fire Marshal. He managed a 200-member fire service agency in Nevada and guided multiple large-scale fires that required community wide evacuations. He has prepared safety and response plans for many special events</a:t>
            </a:r>
            <a:r>
              <a:rPr lang="en-US" sz="1600" dirty="0"/>
              <a:t>.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BBEA29-4971-55A7-289E-F847C5E959A4}"/>
              </a:ext>
            </a:extLst>
          </p:cNvPr>
          <p:cNvSpPr txBox="1"/>
          <p:nvPr/>
        </p:nvSpPr>
        <p:spPr>
          <a:xfrm>
            <a:off x="3300117" y="3774854"/>
            <a:ext cx="5032514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JoAnn C. Moore </a:t>
            </a:r>
            <a:r>
              <a:rPr lang="en-US" sz="1750" dirty="0"/>
              <a:t>has over 30 years of event planning experience. She is a certified Master Wedding Planner and certified Green Wedding Planner. She also has 20 years of experience as a cardio-pulmonary technician and is an author and international instructor on sustainable weddings and events.    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CE366275-F1A0-AB17-A797-026D540F7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7E790-0938-5E33-88E9-211630A088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1000"/>
                    </a14:imgEffect>
                    <a14:imgEffect>
                      <a14:brightnessContrast bright="-3000" contrast="2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670" y="1117622"/>
            <a:ext cx="2897941" cy="4344192"/>
          </a:xfrm>
          <a:prstGeom prst="rect">
            <a:avLst/>
          </a:prstGeom>
          <a:effectLst>
            <a:outerShdw blurRad="50800" dist="38100" dir="18900000" algn="bl" rotWithShape="0">
              <a:schemeClr val="bg1">
                <a:lumMod val="75000"/>
                <a:alpha val="4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0685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0B875-2F38-6288-D625-8707B6936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A5A97F7C-549A-C35D-F29E-0D859A5E5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4F3528D-374F-EC56-B1EF-4F009221B1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0DBF3A0-B9CD-D9C2-149F-D04E96456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2F0D49A-4B2A-4F9B-D5B5-7CDFC47BB0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CDE98AE-BB76-8E03-35AE-205A25DA0E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816CCE8-FAF3-EBD7-A37D-5066D38E36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D7CDA92-A9EB-3118-2C30-F8AC5B6AD4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defTabSz="609585"/>
              <a:endParaRPr lang="en-US" sz="2400">
                <a:solidFill>
                  <a:prstClr val="white"/>
                </a:solidFill>
                <a:latin typeface="Century Gothic" panose="020B0502020202020204"/>
              </a:endParaRPr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C094C65-0F06-C0BD-F8ED-ED989DCA75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defTabSz="609585"/>
              <a:endParaRPr lang="en-US" sz="2400">
                <a:solidFill>
                  <a:prstClr val="black"/>
                </a:solidFill>
                <a:latin typeface="Century Gothic" panose="020B0502020202020204"/>
              </a:endParaRPr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D206C996-4C74-DDCA-84EC-85C569B89A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609585"/>
              <a:endParaRPr lang="en-US" sz="2400">
                <a:solidFill>
                  <a:prstClr val="black"/>
                </a:solidFill>
                <a:latin typeface="Century Gothic" panose="020B0502020202020204"/>
              </a:endParaRPr>
            </a:p>
          </p:txBody>
        </p:sp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AF9CE1ED-20CA-9C9E-F828-732A290FBA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defTabSz="609585"/>
              <a:endParaRPr lang="en-US" sz="2400">
                <a:solidFill>
                  <a:prstClr val="black"/>
                </a:solidFill>
                <a:latin typeface="Century Gothic" panose="020B0502020202020204"/>
              </a:endParaRP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E5A5532E-001F-0D0F-D2E4-641C556BE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609585"/>
            <a:endParaRPr lang="en-US" sz="240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00101F-B2F6-7C50-01D6-7326C20A2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9"/>
            <a:ext cx="8761413" cy="706964"/>
          </a:xfrm>
        </p:spPr>
        <p:txBody>
          <a:bodyPr vert="horz" lIns="121920" tIns="60960" rIns="121920" bIns="60960" rtlCol="0" anchor="ctr">
            <a:noAutofit/>
          </a:bodyPr>
          <a:lstStyle/>
          <a:p>
            <a:pPr defTabSz="609585">
              <a:lnSpc>
                <a:spcPct val="90000"/>
              </a:lnSpc>
            </a:pPr>
            <a:r>
              <a:rPr lang="en-US" sz="4800" b="1" dirty="0"/>
              <a:t>Anticipate and Prevent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CC5BC-E90F-DE41-1D4C-83938282B90E}"/>
              </a:ext>
            </a:extLst>
          </p:cNvPr>
          <p:cNvSpPr>
            <a:spLocks noGrp="1"/>
          </p:cNvSpPr>
          <p:nvPr>
            <p:ph sz="half" idx="2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61194" y="2516912"/>
            <a:ext cx="7059612" cy="3823952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90000"/>
              </a:lnSpc>
              <a:spcBef>
                <a:spcPts val="3333"/>
              </a:spcBef>
              <a:buNone/>
            </a:pPr>
            <a:r>
              <a:rPr lang="en-US" sz="8600" b="1" dirty="0">
                <a:latin typeface="Abadi" panose="020B0604020104020204" pitchFamily="34" charset="0"/>
              </a:rPr>
              <a:t>Proactive Risk Identification</a:t>
            </a:r>
          </a:p>
          <a:p>
            <a:pPr marL="0" lvl="1" indent="0">
              <a:lnSpc>
                <a:spcPct val="120000"/>
              </a:lnSpc>
              <a:buNone/>
            </a:pPr>
            <a:r>
              <a:rPr sz="7200" dirty="0"/>
              <a:t>Identifying risks early enables timely intervention and reduces negative consequences for </a:t>
            </a:r>
            <a:r>
              <a:rPr lang="en-US" sz="7200" dirty="0"/>
              <a:t>you, your clients and the event.</a:t>
            </a:r>
          </a:p>
          <a:p>
            <a:pPr marL="0" indent="0">
              <a:lnSpc>
                <a:spcPct val="90000"/>
              </a:lnSpc>
              <a:spcBef>
                <a:spcPts val="3333"/>
              </a:spcBef>
              <a:buNone/>
            </a:pPr>
            <a:r>
              <a:rPr lang="en-US" sz="8600" b="1" dirty="0">
                <a:latin typeface="Abadi" panose="020B0604020104020204" pitchFamily="34" charset="0"/>
              </a:rPr>
              <a:t>Early Problem Detection</a:t>
            </a:r>
          </a:p>
          <a:p>
            <a:pPr marL="0" lvl="1" indent="0">
              <a:lnSpc>
                <a:spcPct val="120000"/>
              </a:lnSpc>
              <a:buNone/>
            </a:pPr>
            <a:r>
              <a:rPr sz="7200" dirty="0"/>
              <a:t>Spotting problems at an early stage helps </a:t>
            </a:r>
            <a:r>
              <a:rPr lang="en-US" sz="7200" dirty="0"/>
              <a:t>you</a:t>
            </a:r>
            <a:r>
              <a:rPr sz="7200" dirty="0"/>
              <a:t> address issues before they become </a:t>
            </a:r>
            <a:r>
              <a:rPr lang="en-US" sz="7200" dirty="0"/>
              <a:t>critical.</a:t>
            </a:r>
          </a:p>
          <a:p>
            <a:pPr marL="0" indent="0">
              <a:lnSpc>
                <a:spcPct val="90000"/>
              </a:lnSpc>
              <a:spcBef>
                <a:spcPts val="3333"/>
              </a:spcBef>
              <a:buNone/>
            </a:pPr>
            <a:r>
              <a:rPr lang="en-US" sz="8800" b="1" dirty="0">
                <a:latin typeface="Abadi" panose="020B0604020104020204" pitchFamily="34" charset="0"/>
              </a:rPr>
              <a:t>Culture of Safety</a:t>
            </a:r>
          </a:p>
          <a:p>
            <a:pPr marL="0" lvl="1" indent="0">
              <a:lnSpc>
                <a:spcPct val="120000"/>
              </a:lnSpc>
              <a:buNone/>
            </a:pPr>
            <a:r>
              <a:rPr lang="en-US" sz="7200" dirty="0"/>
              <a:t>Cultivate a mindset of safety without sacrificing professionalism or the client experience.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158388-8A74-71EC-5F4D-7E29684060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" t="-1281" r="39971" b="1"/>
          <a:stretch>
            <a:fillRect/>
          </a:stretch>
        </p:blipFill>
        <p:spPr>
          <a:xfrm>
            <a:off x="8477534" y="2478654"/>
            <a:ext cx="3161312" cy="371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54414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41A9E-C1DE-BDD0-A259-EAB09D942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423EE98-1D3E-63B0-06F0-B9056B710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302" y="49858"/>
            <a:ext cx="1658982" cy="165898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BC2476C-7788-8AB6-0C20-368989FCF3DD}"/>
              </a:ext>
            </a:extLst>
          </p:cNvPr>
          <p:cNvSpPr txBox="1"/>
          <p:nvPr/>
        </p:nvSpPr>
        <p:spPr>
          <a:xfrm>
            <a:off x="1834879" y="1584495"/>
            <a:ext cx="85222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Real Event Emergencies!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F94103-E8B3-98B5-68F1-08CCDD1E0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5" y="2415492"/>
            <a:ext cx="502174" cy="50217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2537441-EAF2-AB9F-48AF-7399F6890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5" y="2926826"/>
            <a:ext cx="502174" cy="50217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E6FCD65-8E3A-E1BD-7462-07BB14FEC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5" y="3438160"/>
            <a:ext cx="502174" cy="50217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388F542-5805-23B4-436B-C27DC3ED9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5" y="3949494"/>
            <a:ext cx="502174" cy="50217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D3014F4-307E-2EF3-F586-40111D9F7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55" y="4451668"/>
            <a:ext cx="502174" cy="50217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FEFB6D4-8706-AC86-2EB2-5A131EB27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111" y="4953842"/>
            <a:ext cx="502174" cy="50217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E5D7405C-47CF-9011-3D45-D852973DD26C}"/>
              </a:ext>
            </a:extLst>
          </p:cNvPr>
          <p:cNvSpPr txBox="1"/>
          <p:nvPr/>
        </p:nvSpPr>
        <p:spPr>
          <a:xfrm>
            <a:off x="1127776" y="2541702"/>
            <a:ext cx="2296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Blizzard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C66C53B-F1D4-CEBC-318B-941BD41843B3}"/>
              </a:ext>
            </a:extLst>
          </p:cNvPr>
          <p:cNvSpPr txBox="1"/>
          <p:nvPr/>
        </p:nvSpPr>
        <p:spPr>
          <a:xfrm>
            <a:off x="1127775" y="3035058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Guest heart attack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5D4C444-9D60-2F7E-88C1-6EAC724656AB}"/>
              </a:ext>
            </a:extLst>
          </p:cNvPr>
          <p:cNvSpPr txBox="1"/>
          <p:nvPr/>
        </p:nvSpPr>
        <p:spPr>
          <a:xfrm>
            <a:off x="1106592" y="3547159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Guest’s coat caught fire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A15CB09-3A1A-6FE5-9487-5B5B314879A1}"/>
              </a:ext>
            </a:extLst>
          </p:cNvPr>
          <p:cNvSpPr txBox="1"/>
          <p:nvPr/>
        </p:nvSpPr>
        <p:spPr>
          <a:xfrm>
            <a:off x="1127772" y="4045911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Kitchen fire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4CD93DA-4820-8590-A60E-FDE0D93646CA}"/>
              </a:ext>
            </a:extLst>
          </p:cNvPr>
          <p:cNvSpPr txBox="1"/>
          <p:nvPr/>
        </p:nvSpPr>
        <p:spPr>
          <a:xfrm>
            <a:off x="1127772" y="4577971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Groom bitten by a bear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2C1206F-F8D3-AA65-CF99-61A65238F946}"/>
              </a:ext>
            </a:extLst>
          </p:cNvPr>
          <p:cNvSpPr txBox="1"/>
          <p:nvPr/>
        </p:nvSpPr>
        <p:spPr>
          <a:xfrm>
            <a:off x="4215605" y="4575868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Wedding party chased by a bear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DE4C0C76-755E-30C2-8D35-F33211129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565" y="2475281"/>
            <a:ext cx="502174" cy="50217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B2D33B5-068B-43A3-70A4-32EA7688B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565" y="2926826"/>
            <a:ext cx="502174" cy="50217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FEBFA7E0-FA96-B918-71CB-64B5431B6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998" y="3411760"/>
            <a:ext cx="502174" cy="50217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456A311C-BD13-5DAE-BA19-C6FD83CDB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565" y="3923714"/>
            <a:ext cx="502174" cy="50217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C67B9DA-F37D-DE5E-FF52-AD30D06B18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565" y="4451668"/>
            <a:ext cx="502174" cy="50217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0CFCD48-E73C-5BD4-D5E3-22B47A774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132" y="4953842"/>
            <a:ext cx="502174" cy="502174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9C65F0E8-5E4C-F144-1A7D-1386C6EF31B4}"/>
              </a:ext>
            </a:extLst>
          </p:cNvPr>
          <p:cNvSpPr txBox="1"/>
          <p:nvPr/>
        </p:nvSpPr>
        <p:spPr>
          <a:xfrm>
            <a:off x="4209172" y="2555097"/>
            <a:ext cx="3076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Child with 2</a:t>
            </a:r>
            <a:r>
              <a:rPr lang="en-US" baseline="30000" dirty="0"/>
              <a:t>nd</a:t>
            </a:r>
            <a:r>
              <a:rPr lang="en-US" dirty="0"/>
              <a:t> degree burn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66C1CAD-5201-613B-C473-16C7E0D8307E}"/>
              </a:ext>
            </a:extLst>
          </p:cNvPr>
          <p:cNvSpPr txBox="1"/>
          <p:nvPr/>
        </p:nvSpPr>
        <p:spPr>
          <a:xfrm>
            <a:off x="4202739" y="3024383"/>
            <a:ext cx="3865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High altitude pulmonary edema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0AD0AC2-6E78-DA59-44AE-A223666E65A4}"/>
              </a:ext>
            </a:extLst>
          </p:cNvPr>
          <p:cNvSpPr txBox="1"/>
          <p:nvPr/>
        </p:nvSpPr>
        <p:spPr>
          <a:xfrm>
            <a:off x="4215605" y="3531040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Anaphylactic reaction to a bee sting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DDDEAE4-E047-36B7-B509-BC4B10F5378C}"/>
              </a:ext>
            </a:extLst>
          </p:cNvPr>
          <p:cNvSpPr txBox="1"/>
          <p:nvPr/>
        </p:nvSpPr>
        <p:spPr>
          <a:xfrm>
            <a:off x="1152913" y="5071090"/>
            <a:ext cx="254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Lightning Strike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B4A64E8-5965-7B75-9A51-6422FFDBDB6F}"/>
              </a:ext>
            </a:extLst>
          </p:cNvPr>
          <p:cNvSpPr txBox="1"/>
          <p:nvPr/>
        </p:nvSpPr>
        <p:spPr>
          <a:xfrm>
            <a:off x="4209172" y="4045911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Anaphylactic reaction to shellfish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A59A244-B5AC-3FA4-1376-0E43A449F181}"/>
              </a:ext>
            </a:extLst>
          </p:cNvPr>
          <p:cNvSpPr txBox="1"/>
          <p:nvPr/>
        </p:nvSpPr>
        <p:spPr>
          <a:xfrm>
            <a:off x="8563891" y="4050202"/>
            <a:ext cx="4325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Wedding party bus crash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AFBE42FF-0B64-A815-3099-F8BD987EA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923" y="2488676"/>
            <a:ext cx="502174" cy="50217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3E44AD22-27C0-FF3B-902A-E73932C370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150" y="2964156"/>
            <a:ext cx="502174" cy="50217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405DE809-AC08-DC5C-E913-FF2E6EE0C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150" y="3433289"/>
            <a:ext cx="502174" cy="502174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0B3F3B4-D373-6361-2F03-AF0CE509F3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150" y="3949494"/>
            <a:ext cx="502174" cy="502174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B5ABEDF-8088-B2C0-3FB5-3C5B2C808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150" y="4426880"/>
            <a:ext cx="502174" cy="502174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83484AF-2F37-950D-9AC7-5D236F9D4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1717" y="4929054"/>
            <a:ext cx="502174" cy="502174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36625E8C-D943-9DCD-A042-4A18CDF04A06}"/>
              </a:ext>
            </a:extLst>
          </p:cNvPr>
          <p:cNvSpPr txBox="1"/>
          <p:nvPr/>
        </p:nvSpPr>
        <p:spPr>
          <a:xfrm>
            <a:off x="8570324" y="2561733"/>
            <a:ext cx="365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Elderly guest evacuation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7F6CDDC-F7C3-499C-35EC-E5E370E84AE7}"/>
              </a:ext>
            </a:extLst>
          </p:cNvPr>
          <p:cNvSpPr txBox="1"/>
          <p:nvPr/>
        </p:nvSpPr>
        <p:spPr>
          <a:xfrm>
            <a:off x="8563891" y="3050168"/>
            <a:ext cx="365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Drug overdose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E1B86BA4-0851-30FC-8FED-B66C18B454B3}"/>
              </a:ext>
            </a:extLst>
          </p:cNvPr>
          <p:cNvSpPr txBox="1"/>
          <p:nvPr/>
        </p:nvSpPr>
        <p:spPr>
          <a:xfrm>
            <a:off x="8526131" y="3539437"/>
            <a:ext cx="365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Broken ribs 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B7ED98A-B1E6-80B5-18E9-7D483C2224D6}"/>
              </a:ext>
            </a:extLst>
          </p:cNvPr>
          <p:cNvSpPr txBox="1"/>
          <p:nvPr/>
        </p:nvSpPr>
        <p:spPr>
          <a:xfrm>
            <a:off x="4177426" y="5046159"/>
            <a:ext cx="3657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Firework misfire launches a mortar       into spectators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536A8174-C36F-3C6A-2D9B-D0A32E0F8BF0}"/>
              </a:ext>
            </a:extLst>
          </p:cNvPr>
          <p:cNvSpPr txBox="1"/>
          <p:nvPr/>
        </p:nvSpPr>
        <p:spPr>
          <a:xfrm>
            <a:off x="8526130" y="4565775"/>
            <a:ext cx="365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Fights 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F622195-42ED-44B4-E730-52F945532182}"/>
              </a:ext>
            </a:extLst>
          </p:cNvPr>
          <p:cNvSpPr txBox="1"/>
          <p:nvPr/>
        </p:nvSpPr>
        <p:spPr>
          <a:xfrm>
            <a:off x="8570324" y="5033266"/>
            <a:ext cx="3657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Dehydration leading to unconsciousness</a:t>
            </a:r>
          </a:p>
        </p:txBody>
      </p:sp>
    </p:spTree>
    <p:extLst>
      <p:ext uri="{BB962C8B-B14F-4D97-AF65-F5344CB8AC3E}">
        <p14:creationId xmlns:p14="http://schemas.microsoft.com/office/powerpoint/2010/main" val="1184189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1B6AF-8BF3-DD5E-FE3C-7C65714AE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C7B3526-70CE-F504-B3EE-385FCFB6F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448" y="1620296"/>
            <a:ext cx="3258396" cy="3483480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75530E1-1015-CD37-83E3-A84EB07A2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757" y="572218"/>
            <a:ext cx="7380365" cy="98213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b="1" dirty="0"/>
              <a:t>The Big 6 Watch Outs!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586596-DDA1-832E-BCA3-73E6084278B1}"/>
              </a:ext>
            </a:extLst>
          </p:cNvPr>
          <p:cNvSpPr txBox="1"/>
          <p:nvPr/>
        </p:nvSpPr>
        <p:spPr>
          <a:xfrm>
            <a:off x="2445605" y="4308380"/>
            <a:ext cx="46125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Bodies of Water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AC941A8-B379-E050-880F-94BCF034AF4C}"/>
              </a:ext>
            </a:extLst>
          </p:cNvPr>
          <p:cNvSpPr txBox="1"/>
          <p:nvPr/>
        </p:nvSpPr>
        <p:spPr>
          <a:xfrm>
            <a:off x="2445605" y="2897100"/>
            <a:ext cx="5686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Special Structures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C9BF80-1328-E440-6BB7-8AFC237A7500}"/>
              </a:ext>
            </a:extLst>
          </p:cNvPr>
          <p:cNvSpPr txBox="1"/>
          <p:nvPr/>
        </p:nvSpPr>
        <p:spPr>
          <a:xfrm>
            <a:off x="2376355" y="1563155"/>
            <a:ext cx="7231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Wind and Weather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D75F7BA-CB50-2747-29D8-20303DDBC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4420" y="4308380"/>
            <a:ext cx="2247822" cy="1400931"/>
          </a:xfrm>
          <a:prstGeom prst="rect">
            <a:avLst/>
          </a:prstGeom>
          <a:effectLst>
            <a:softEdge rad="12700"/>
          </a:effectLst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1D413C2-0B82-739D-52A6-B71EAD3121AD}"/>
              </a:ext>
            </a:extLst>
          </p:cNvPr>
          <p:cNvCxnSpPr>
            <a:cxnSpLocks/>
          </p:cNvCxnSpPr>
          <p:nvPr/>
        </p:nvCxnSpPr>
        <p:spPr>
          <a:xfrm>
            <a:off x="1129365" y="1348673"/>
            <a:ext cx="6772529" cy="0"/>
          </a:xfrm>
          <a:prstGeom prst="line">
            <a:avLst/>
          </a:prstGeom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7" name="Picture 2">
            <a:extLst>
              <a:ext uri="{FF2B5EF4-FFF2-40B4-BE49-F238E27FC236}">
                <a16:creationId xmlns:a16="http://schemas.microsoft.com/office/drawing/2014/main" id="{4F20E9EB-22D5-A238-9688-C82DD623F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384" y="982290"/>
            <a:ext cx="2171526" cy="156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d pointing">
            <a:extLst>
              <a:ext uri="{FF2B5EF4-FFF2-40B4-BE49-F238E27FC236}">
                <a16:creationId xmlns:a16="http://schemas.microsoft.com/office/drawing/2014/main" id="{0E8CF37B-B43A-9125-B627-22D58D727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61" y="1765956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and pointing">
            <a:extLst>
              <a:ext uri="{FF2B5EF4-FFF2-40B4-BE49-F238E27FC236}">
                <a16:creationId xmlns:a16="http://schemas.microsoft.com/office/drawing/2014/main" id="{2AFFD303-637B-A59F-B7CC-5FD8D319A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461" y="3063597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and pointing">
            <a:extLst>
              <a:ext uri="{FF2B5EF4-FFF2-40B4-BE49-F238E27FC236}">
                <a16:creationId xmlns:a16="http://schemas.microsoft.com/office/drawing/2014/main" id="{08511C78-7288-1DA2-326E-B7086A47A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909" y="4508450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342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45D568-E176-6912-A9F3-3419A83B9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07986B-3AC1-B947-FEF0-D498C688F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561" y="2551251"/>
            <a:ext cx="1775394" cy="16846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11A5DE-9162-5DAC-8928-2E5DFC6D0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9049" y="578905"/>
            <a:ext cx="2950910" cy="2434222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0603DC5-A0B8-6C80-850F-4B01A7CB3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956" y="578905"/>
            <a:ext cx="7380365" cy="98213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b="1" dirty="0"/>
              <a:t>The Big 6 Watch Outs!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E2261D-72C3-7EE0-0899-2985206DF32A}"/>
              </a:ext>
            </a:extLst>
          </p:cNvPr>
          <p:cNvSpPr txBox="1"/>
          <p:nvPr/>
        </p:nvSpPr>
        <p:spPr>
          <a:xfrm>
            <a:off x="2324628" y="4379653"/>
            <a:ext cx="18810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Exits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CAEFC0-E2C5-9B91-A794-A181997B5290}"/>
              </a:ext>
            </a:extLst>
          </p:cNvPr>
          <p:cNvSpPr txBox="1"/>
          <p:nvPr/>
        </p:nvSpPr>
        <p:spPr>
          <a:xfrm>
            <a:off x="2291391" y="2979441"/>
            <a:ext cx="5686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911 Readiness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3E15DA-AF2E-8316-370E-7EFDB8C530C2}"/>
              </a:ext>
            </a:extLst>
          </p:cNvPr>
          <p:cNvSpPr txBox="1"/>
          <p:nvPr/>
        </p:nvSpPr>
        <p:spPr>
          <a:xfrm>
            <a:off x="2291391" y="1647350"/>
            <a:ext cx="83247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badi" panose="020B0604020104020204" pitchFamily="34" charset="0"/>
              </a:rPr>
              <a:t>Open Flame &amp; Pyrotechnics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6A7E39B-E9C2-8104-6F90-C67B61564B27}"/>
              </a:ext>
            </a:extLst>
          </p:cNvPr>
          <p:cNvCxnSpPr>
            <a:cxnSpLocks/>
          </p:cNvCxnSpPr>
          <p:nvPr/>
        </p:nvCxnSpPr>
        <p:spPr>
          <a:xfrm>
            <a:off x="917635" y="1374431"/>
            <a:ext cx="6576154" cy="0"/>
          </a:xfrm>
          <a:prstGeom prst="line">
            <a:avLst/>
          </a:prstGeom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FCF05B1-7527-7BC2-9762-E26081702A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611935" y="3878559"/>
            <a:ext cx="1605010" cy="1605010"/>
          </a:xfrm>
          <a:prstGeom prst="rect">
            <a:avLst/>
          </a:prstGeom>
        </p:spPr>
      </p:pic>
      <p:pic>
        <p:nvPicPr>
          <p:cNvPr id="12" name="Picture 2" descr="hand pointing">
            <a:extLst>
              <a:ext uri="{FF2B5EF4-FFF2-40B4-BE49-F238E27FC236}">
                <a16:creationId xmlns:a16="http://schemas.microsoft.com/office/drawing/2014/main" id="{687A8644-3B9F-0F02-750E-1DE1FFCCF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56" y="4596045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and pointing">
            <a:extLst>
              <a:ext uri="{FF2B5EF4-FFF2-40B4-BE49-F238E27FC236}">
                <a16:creationId xmlns:a16="http://schemas.microsoft.com/office/drawing/2014/main" id="{A65EF2D0-1207-F8F2-6782-C1689A9B3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56" y="3072568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and pointing">
            <a:extLst>
              <a:ext uri="{FF2B5EF4-FFF2-40B4-BE49-F238E27FC236}">
                <a16:creationId xmlns:a16="http://schemas.microsoft.com/office/drawing/2014/main" id="{0CE63831-2C5E-1B34-B135-204629C1B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60" y="1813526"/>
            <a:ext cx="1385144" cy="7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840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BC9B9-272F-23C6-0820-F3F71EEA3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blocked fire exit door">
            <a:extLst>
              <a:ext uri="{FF2B5EF4-FFF2-40B4-BE49-F238E27FC236}">
                <a16:creationId xmlns:a16="http://schemas.microsoft.com/office/drawing/2014/main" id="{C45F275A-084E-789E-5CCA-D758554D5B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919"/>
                    </a14:imgEffect>
                    <a14:imgEffect>
                      <a14:saturation sat="1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404"/>
          <a:stretch>
            <a:fillRect/>
          </a:stretch>
        </p:blipFill>
        <p:spPr bwMode="auto">
          <a:xfrm>
            <a:off x="8539367" y="1268741"/>
            <a:ext cx="2818805" cy="3767082"/>
          </a:xfrm>
          <a:prstGeom prst="rect">
            <a:avLst/>
          </a:prstGeom>
          <a:noFill/>
          <a:effectLst>
            <a:glow rad="266700">
              <a:schemeClr val="bg1">
                <a:lumMod val="65000"/>
                <a:alpha val="34000"/>
              </a:schemeClr>
            </a:glow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group of people running around a white tent&#10;&#10;AI-generated content may be incorrect.">
            <a:extLst>
              <a:ext uri="{FF2B5EF4-FFF2-40B4-BE49-F238E27FC236}">
                <a16:creationId xmlns:a16="http://schemas.microsoft.com/office/drawing/2014/main" id="{A999F5A7-CF41-1D49-D341-D8A39B6EE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6743" y="1929830"/>
            <a:ext cx="2973179" cy="3600547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040B71-DB09-BC9E-057E-569CF029B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471" y="631931"/>
            <a:ext cx="10233767" cy="899853"/>
          </a:xfrm>
        </p:spPr>
        <p:txBody>
          <a:bodyPr>
            <a:normAutofit fontScale="90000"/>
          </a:bodyPr>
          <a:lstStyle/>
          <a:p>
            <a:r>
              <a:rPr lang="en-US" sz="5300" dirty="0"/>
              <a:t>A little </a:t>
            </a:r>
            <a:r>
              <a:rPr lang="en-US" sz="5300" dirty="0">
                <a:latin typeface="+mn-lt"/>
              </a:rPr>
              <a:t>more</a:t>
            </a:r>
            <a:r>
              <a:rPr lang="en-US" sz="5300" dirty="0"/>
              <a:t> about the Big 6 ….. </a:t>
            </a:r>
            <a:br>
              <a:rPr lang="en-US" sz="4800" dirty="0"/>
            </a:b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78AFBA-4CE3-6DB3-D3A5-A7E62344BB4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" t="-1281" r="39971" b="1"/>
          <a:stretch>
            <a:fillRect/>
          </a:stretch>
        </p:blipFill>
        <p:spPr>
          <a:xfrm>
            <a:off x="490471" y="1980503"/>
            <a:ext cx="2198673" cy="30595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CC6915-BE1F-93DC-2E76-E667AB6A201D}"/>
              </a:ext>
            </a:extLst>
          </p:cNvPr>
          <p:cNvSpPr txBox="1"/>
          <p:nvPr/>
        </p:nvSpPr>
        <p:spPr>
          <a:xfrm>
            <a:off x="220479" y="1334172"/>
            <a:ext cx="2367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badi" panose="020B0604020104020204" pitchFamily="34" charset="0"/>
              </a:rPr>
              <a:t> 911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552C67-AEDC-7C86-F2D7-AABE68CAF9FD}"/>
              </a:ext>
            </a:extLst>
          </p:cNvPr>
          <p:cNvSpPr txBox="1"/>
          <p:nvPr/>
        </p:nvSpPr>
        <p:spPr>
          <a:xfrm>
            <a:off x="2515181" y="4788545"/>
            <a:ext cx="3354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badi" panose="020B0604020104020204" pitchFamily="34" charset="0"/>
              </a:rPr>
              <a:t>Guests with special assistance needs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1D336F-95C4-CD4F-3FF5-18FF64F960D2}"/>
              </a:ext>
            </a:extLst>
          </p:cNvPr>
          <p:cNvSpPr txBox="1"/>
          <p:nvPr/>
        </p:nvSpPr>
        <p:spPr>
          <a:xfrm>
            <a:off x="5530374" y="1268741"/>
            <a:ext cx="3505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badi" panose="020B0604020104020204" pitchFamily="34" charset="0"/>
              </a:rPr>
              <a:t>Weather</a:t>
            </a:r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22FC7C-E1AC-EBEF-C693-1420CF6BBFC9}"/>
              </a:ext>
            </a:extLst>
          </p:cNvPr>
          <p:cNvSpPr txBox="1"/>
          <p:nvPr/>
        </p:nvSpPr>
        <p:spPr>
          <a:xfrm>
            <a:off x="8341151" y="5035823"/>
            <a:ext cx="3472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badi" panose="020B0604020104020204" pitchFamily="34" charset="0"/>
              </a:rPr>
              <a:t>Exits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FFC575-6F56-EC3A-B809-62AF538689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2754" y="2327238"/>
            <a:ext cx="3621845" cy="2338599"/>
          </a:xfrm>
          <a:prstGeom prst="rect">
            <a:avLst/>
          </a:prstGeom>
          <a:effectLst>
            <a:glow rad="2286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954216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E8E85-F9FF-4498-5E4C-5C2134275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B2E543F-C559-4310-7319-CBA3EEBBFFFA}"/>
              </a:ext>
            </a:extLst>
          </p:cNvPr>
          <p:cNvSpPr/>
          <p:nvPr/>
        </p:nvSpPr>
        <p:spPr>
          <a:xfrm>
            <a:off x="0" y="0"/>
            <a:ext cx="12192000" cy="60089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6DB8FD-AEB9-9725-5C35-90D8DC62E5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819" y="436475"/>
            <a:ext cx="8916615" cy="4971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BAB80F-FD07-B9AA-F645-1913A3A38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750" y="4417796"/>
            <a:ext cx="2943127" cy="129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184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74A26-47BF-0B73-5DFD-DC308C96E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75C71CE-2EA9-F543-5C46-35D439265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4237" y="2771492"/>
            <a:ext cx="10069286" cy="3846513"/>
          </a:xfrm>
        </p:spPr>
        <p:txBody>
          <a:bodyPr/>
          <a:lstStyle/>
          <a:p>
            <a:r>
              <a:rPr lang="en-US" dirty="0"/>
              <a:t>Who has special dietary or mobility needs?</a:t>
            </a:r>
          </a:p>
          <a:p>
            <a:r>
              <a:rPr lang="en-US" dirty="0"/>
              <a:t>Who has health issues?</a:t>
            </a:r>
          </a:p>
          <a:p>
            <a:r>
              <a:rPr lang="en-US" dirty="0"/>
              <a:t>Are any of the guests medically trained, such as paramedics or physicians?</a:t>
            </a:r>
          </a:p>
          <a:p>
            <a:r>
              <a:rPr lang="en-US" dirty="0"/>
              <a:t>Is your event at altitude? Who is coming from sea level?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00487F9-44D6-E1B1-46D8-1C5FADA60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593" y="934540"/>
            <a:ext cx="10515600" cy="1325563"/>
          </a:xfrm>
        </p:spPr>
        <p:txBody>
          <a:bodyPr/>
          <a:lstStyle/>
          <a:p>
            <a:r>
              <a:rPr lang="en-US" sz="5400" dirty="0"/>
              <a:t>Before the Guests Arrive – </a:t>
            </a:r>
            <a:br>
              <a:rPr lang="en-US" dirty="0"/>
            </a:br>
            <a:r>
              <a:rPr lang="en-US" sz="2400" dirty="0"/>
              <a:t>Review the guest list and information: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A8965-F031-29D2-90ED-3EF131512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8179" y="1162594"/>
            <a:ext cx="1963071" cy="190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39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D2E94-C46F-FE54-7FB0-1534332B2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4F56C4-FE55-A7E4-9B29-2477B72A00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442" y="2797995"/>
            <a:ext cx="10069286" cy="2735568"/>
          </a:xfrm>
        </p:spPr>
        <p:txBody>
          <a:bodyPr/>
          <a:lstStyle/>
          <a:p>
            <a:r>
              <a:rPr lang="en-US" dirty="0"/>
              <a:t>Venue address written down for every staff member.</a:t>
            </a:r>
          </a:p>
          <a:p>
            <a:r>
              <a:rPr lang="en-US" dirty="0"/>
              <a:t>Where are the fire extinguishers?</a:t>
            </a:r>
          </a:p>
          <a:p>
            <a:r>
              <a:rPr lang="en-US" dirty="0"/>
              <a:t>Where is the AED (automatic external defibrillator)?</a:t>
            </a:r>
          </a:p>
          <a:p>
            <a:r>
              <a:rPr lang="en-US" dirty="0"/>
              <a:t>Is your event at altitude? Who is coming from sea level? </a:t>
            </a: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9CF366-92DF-2623-FFD6-AAC47189F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442" y="936882"/>
            <a:ext cx="6992155" cy="1325563"/>
          </a:xfrm>
        </p:spPr>
        <p:txBody>
          <a:bodyPr/>
          <a:lstStyle/>
          <a:p>
            <a:r>
              <a:rPr lang="en-US" sz="5400" dirty="0"/>
              <a:t>Day of the Event– </a:t>
            </a:r>
            <a:br>
              <a:rPr lang="en-US" sz="4800" dirty="0"/>
            </a:br>
            <a:r>
              <a:rPr lang="en-US" sz="2400" dirty="0"/>
              <a:t>Venue walk through with your team:</a:t>
            </a:r>
            <a:endParaRPr lang="en-US" dirty="0"/>
          </a:p>
        </p:txBody>
      </p:sp>
      <p:pic>
        <p:nvPicPr>
          <p:cNvPr id="4100" name="Picture 4" descr="Checklist - Free files and folders icons">
            <a:extLst>
              <a:ext uri="{FF2B5EF4-FFF2-40B4-BE49-F238E27FC236}">
                <a16:creationId xmlns:a16="http://schemas.microsoft.com/office/drawing/2014/main" id="{E4AB6592-DEC0-B6B4-DA9B-E146858C0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619" y="507107"/>
            <a:ext cx="2185115" cy="218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612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66589-B9FA-BA0B-BEC4-E3CDBFFF1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eart beat Images - Free Download on Freepik">
            <a:extLst>
              <a:ext uri="{FF2B5EF4-FFF2-40B4-BE49-F238E27FC236}">
                <a16:creationId xmlns:a16="http://schemas.microsoft.com/office/drawing/2014/main" id="{B8A61E4C-4282-9FC6-B312-F5792387B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538" y="3843737"/>
            <a:ext cx="3133581" cy="199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F8F3F1EA-DBB4-7E23-2914-CA1A88431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529" y="1581442"/>
            <a:ext cx="10515600" cy="194046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kumimoji="0" 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  <a:t>A heart attack during a wedding reception.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kumimoji="0" lang="en-US" sz="4000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  <a:t>Gentle persuasion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4000" dirty="0">
                <a:solidFill>
                  <a:srgbClr val="002244"/>
                </a:solidFill>
                <a:latin typeface="Aleo SemiBold" pitchFamily="2" charset="77"/>
                <a:ea typeface="+mj-ea"/>
                <a:cs typeface="+mj-cs"/>
              </a:rPr>
              <a:t>How to recognize symptoms. </a:t>
            </a:r>
            <a:r>
              <a:rPr lang="en-US" sz="2400" dirty="0">
                <a:solidFill>
                  <a:srgbClr val="002244"/>
                </a:solidFill>
                <a:latin typeface="Aleo SemiBold" pitchFamily="2" charset="77"/>
                <a:ea typeface="+mj-ea"/>
                <a:cs typeface="+mj-cs"/>
              </a:rPr>
              <a:t>(Symptoms are different in men and women). </a:t>
            </a:r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873A93-4AF2-BD3F-E675-202189558C64}"/>
              </a:ext>
            </a:extLst>
          </p:cNvPr>
          <p:cNvSpPr txBox="1"/>
          <p:nvPr/>
        </p:nvSpPr>
        <p:spPr>
          <a:xfrm>
            <a:off x="3150325" y="565779"/>
            <a:ext cx="58913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Aleo SemiBold"/>
              </a:rPr>
              <a:t> </a:t>
            </a:r>
            <a:r>
              <a:rPr lang="en-US" sz="6000" b="1" dirty="0">
                <a:latin typeface="Aleo SemiBold"/>
              </a:rPr>
              <a:t>A Life Saved…</a:t>
            </a:r>
          </a:p>
        </p:txBody>
      </p:sp>
    </p:spTree>
    <p:extLst>
      <p:ext uri="{BB962C8B-B14F-4D97-AF65-F5344CB8AC3E}">
        <p14:creationId xmlns:p14="http://schemas.microsoft.com/office/powerpoint/2010/main" val="3637811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24170-BED8-86D7-5A87-0838FB00C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B5EF7DA-F90E-75B9-5F29-4CB64757D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875211"/>
            <a:ext cx="7089570" cy="259950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1F4DBE37-4991-2A35-8A13-FE51B8352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75178"/>
            <a:ext cx="10515600" cy="2053896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Where to get training:</a:t>
            </a:r>
            <a:br>
              <a:rPr lang="en-US" sz="4800" dirty="0"/>
            </a:br>
            <a:r>
              <a:rPr lang="en-US" sz="2400" dirty="0"/>
              <a:t>Red Cross, American Heart Association, local fire department or ambulance company, hospitals, local community college, private companies.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83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423DF6-8EDB-EA93-BCAE-C7448388A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8">
            <a:extLst>
              <a:ext uri="{FF2B5EF4-FFF2-40B4-BE49-F238E27FC236}">
                <a16:creationId xmlns:a16="http://schemas.microsoft.com/office/drawing/2014/main" id="{9B481A1F-8FE4-05F4-1966-0B4A09296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760" y="683306"/>
            <a:ext cx="841247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700" dirty="0"/>
              <a:t>Let’s keep </a:t>
            </a:r>
            <a:r>
              <a:rPr lang="en-US" sz="6700" u="sng" dirty="0">
                <a:solidFill>
                  <a:srgbClr val="FF0000"/>
                </a:solidFill>
              </a:rPr>
              <a:t>YOU</a:t>
            </a:r>
            <a:r>
              <a:rPr lang="en-US" sz="6700" dirty="0"/>
              <a:t> safe.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064B44B7-E1AA-C982-5C1E-6BBE86A824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1430" y="1061049"/>
            <a:ext cx="10515600" cy="9948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2E61E5-2D31-03D8-D0F3-6F5E8DE16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8000"/>
                    </a14:imgEffect>
                    <a14:imgEffect>
                      <a14:brightnessContrast bright="48000" contrast="-2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97280" y="1631125"/>
            <a:ext cx="6997440" cy="3819213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96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4804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C456C-19F4-3175-53A2-014EFF01C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4EFEC0-CDAB-1B51-8FF3-4AF43B46E740}"/>
              </a:ext>
            </a:extLst>
          </p:cNvPr>
          <p:cNvSpPr/>
          <p:nvPr/>
        </p:nvSpPr>
        <p:spPr>
          <a:xfrm>
            <a:off x="838200" y="0"/>
            <a:ext cx="10260875" cy="59500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8">
            <a:extLst>
              <a:ext uri="{FF2B5EF4-FFF2-40B4-BE49-F238E27FC236}">
                <a16:creationId xmlns:a16="http://schemas.microsoft.com/office/drawing/2014/main" id="{D1F9BB4B-95DF-0F6D-2E59-5165CBF95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099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8000" dirty="0"/>
              <a:t>Questions &amp; Answers!</a:t>
            </a:r>
            <a:br>
              <a:rPr lang="en-US" dirty="0"/>
            </a:br>
            <a:br>
              <a:rPr lang="en-US" dirty="0"/>
            </a:br>
            <a:br>
              <a:rPr lang="en-US" sz="2700" b="0" dirty="0"/>
            </a:br>
            <a:endParaRPr lang="en-US" sz="2700" b="0" dirty="0"/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9687DDF5-AB9B-7503-0829-9F47C4B49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8275" y="3786389"/>
            <a:ext cx="6615448" cy="6990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5400" dirty="0">
              <a:latin typeface="Aptos Slab" panose="020B0004020202020204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+mj-lt"/>
              </a:rPr>
              <a:t> </a:t>
            </a:r>
            <a:endParaRPr kumimoji="0" lang="en-US" sz="2400" b="1" u="none" strike="noStrike" kern="1200" cap="none" spc="0" normalizeH="0" baseline="0" noProof="0" dirty="0">
              <a:ln>
                <a:noFill/>
              </a:ln>
              <a:solidFill>
                <a:srgbClr val="002244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5968B1-4096-C3CB-EEDD-D445857720ED}"/>
              </a:ext>
            </a:extLst>
          </p:cNvPr>
          <p:cNvSpPr txBox="1"/>
          <p:nvPr/>
        </p:nvSpPr>
        <p:spPr>
          <a:xfrm>
            <a:off x="3526664" y="1939305"/>
            <a:ext cx="51386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244"/>
                </a:solidFill>
                <a:latin typeface="Aleo SemiBold" pitchFamily="2" charset="77"/>
              </a:rPr>
              <a:t>Charles Moore</a:t>
            </a:r>
            <a:br>
              <a:rPr lang="en-US" b="1" dirty="0">
                <a:solidFill>
                  <a:srgbClr val="002244"/>
                </a:solidFill>
                <a:latin typeface="Aleo SemiBold" pitchFamily="2" charset="77"/>
              </a:rPr>
            </a:br>
            <a:r>
              <a:rPr lang="en-US" dirty="0">
                <a:solidFill>
                  <a:srgbClr val="002244"/>
                </a:solidFill>
                <a:latin typeface="Aleo SemiBold" pitchFamily="2" charset="77"/>
              </a:rPr>
              <a:t>cmoorenevada@gmail.com</a:t>
            </a:r>
            <a:br>
              <a:rPr lang="en-US" dirty="0"/>
            </a:b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  <a:t>JoAnn Moore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</a:b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2244"/>
                </a:solidFill>
                <a:effectLst/>
                <a:uLnTx/>
                <a:uFillTx/>
                <a:latin typeface="Aleo SemiBold" pitchFamily="2" charset="77"/>
                <a:ea typeface="+mj-ea"/>
                <a:cs typeface="+mj-cs"/>
              </a:rPr>
              <a:t>joann@joannmooreweddings.com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C9D2DC-77FA-E45D-5F1B-227DA1FD78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124" y="4573395"/>
            <a:ext cx="1063749" cy="93333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4B6A476-C26A-F86A-14B6-3E67B493356D}"/>
              </a:ext>
            </a:extLst>
          </p:cNvPr>
          <p:cNvSpPr txBox="1"/>
          <p:nvPr/>
        </p:nvSpPr>
        <p:spPr>
          <a:xfrm>
            <a:off x="5494985" y="4046706"/>
            <a:ext cx="181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Thank you! </a:t>
            </a:r>
          </a:p>
        </p:txBody>
      </p:sp>
    </p:spTree>
    <p:extLst>
      <p:ext uri="{BB962C8B-B14F-4D97-AF65-F5344CB8AC3E}">
        <p14:creationId xmlns:p14="http://schemas.microsoft.com/office/powerpoint/2010/main" val="2574347252"/>
      </p:ext>
    </p:extLst>
  </p:cSld>
  <p:clrMapOvr>
    <a:masterClrMapping/>
  </p:clrMapOvr>
</p:sld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565</Words>
  <Application>Microsoft Office PowerPoint</Application>
  <PresentationFormat>Widescreen</PresentationFormat>
  <Paragraphs>72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14</vt:i4>
      </vt:variant>
    </vt:vector>
  </HeadingPairs>
  <TitlesOfParts>
    <vt:vector size="36" baseType="lpstr">
      <vt:lpstr>Abadi</vt:lpstr>
      <vt:lpstr>Aleo Medium</vt:lpstr>
      <vt:lpstr>Aleo SemiBold</vt:lpstr>
      <vt:lpstr>Aptos</vt:lpstr>
      <vt:lpstr>Aptos Black</vt:lpstr>
      <vt:lpstr>Aptos Slab</vt:lpstr>
      <vt:lpstr>Arial</vt:lpstr>
      <vt:lpstr>Calibri</vt:lpstr>
      <vt:lpstr>Century Gothic</vt:lpstr>
      <vt:lpstr>Open Sans</vt:lpstr>
      <vt:lpstr>Open Sans Semibold</vt:lpstr>
      <vt:lpstr>Wingdings 3</vt:lpstr>
      <vt:lpstr>Cover Stage</vt:lpstr>
      <vt:lpstr>Cover Crowd</vt:lpstr>
      <vt:lpstr>Cover Food</vt:lpstr>
      <vt:lpstr>Cover Custom</vt:lpstr>
      <vt:lpstr>Content 1</vt:lpstr>
      <vt:lpstr>Content 2</vt:lpstr>
      <vt:lpstr>Content 3</vt:lpstr>
      <vt:lpstr>Content 4</vt:lpstr>
      <vt:lpstr>Content 5</vt:lpstr>
      <vt:lpstr>Ion Boardroom</vt:lpstr>
      <vt:lpstr>What’s Your 911?</vt:lpstr>
      <vt:lpstr>Meet your Event Safety Experts</vt:lpstr>
      <vt:lpstr>Anticipate and Prevent</vt:lpstr>
      <vt:lpstr>PowerPoint Presentation</vt:lpstr>
      <vt:lpstr>PowerPoint Presentation</vt:lpstr>
      <vt:lpstr>PowerPoint Presentation</vt:lpstr>
      <vt:lpstr>A little more about the Big 6 …..   </vt:lpstr>
      <vt:lpstr>PowerPoint Presentation</vt:lpstr>
      <vt:lpstr>Before the Guests Arrive –  Review the guest list and information: </vt:lpstr>
      <vt:lpstr>Day of the Event–  Venue walk through with your team:</vt:lpstr>
      <vt:lpstr>PowerPoint Presentation</vt:lpstr>
      <vt:lpstr>Where to get training: Red Cross, American Heart Association, local fire department or ambulance company, hospitals, local community college, private companies. </vt:lpstr>
      <vt:lpstr>Let’s keep YOU safe. </vt:lpstr>
      <vt:lpstr>   Questions &amp; Answers!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CA Moore</cp:lastModifiedBy>
  <cp:revision>42</cp:revision>
  <cp:lastPrinted>2026-02-14T22:01:47Z</cp:lastPrinted>
  <dcterms:created xsi:type="dcterms:W3CDTF">2025-06-20T13:57:37Z</dcterms:created>
  <dcterms:modified xsi:type="dcterms:W3CDTF">2026-02-15T20:05:01Z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