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1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embeddedFontLst>
    <p:embeddedFont>
      <p:font typeface="Aleo Medium" pitchFamily="2" charset="77"/>
      <p:regular r:id="rId17"/>
      <p:bold r:id="rId18"/>
      <p:italic r:id="rId19"/>
      <p:boldItalic r:id="rId20"/>
    </p:embeddedFont>
    <p:embeddedFont>
      <p:font typeface="Aleo SemiBold" pitchFamily="2" charset="77"/>
      <p:regular r:id="rId21"/>
      <p:bold r:id="rId22"/>
      <p:italic r:id="rId23"/>
      <p:boldItalic r:id="rId24"/>
    </p:embeddedFont>
    <p:embeddedFont>
      <p:font typeface="Montserrat" pitchFamily="2" charset="77"/>
      <p:regular r:id="rId25"/>
      <p:bold r:id="rId26"/>
      <p:italic r:id="rId27"/>
      <p:boldItalic r:id="rId28"/>
    </p:embeddedFont>
    <p:embeddedFont>
      <p:font typeface="Montserrat ExtraBold" panose="00000900000000000000" pitchFamily="2" charset="77"/>
      <p:bold r:id="rId29"/>
      <p:italic r:id="rId30"/>
      <p:boldItalic r:id="rId31"/>
    </p:embeddedFont>
    <p:embeddedFont>
      <p:font typeface="Montserrat Medium" panose="00000600000000000000" pitchFamily="2" charset="77"/>
      <p:regular r:id="rId32"/>
      <p:bold r:id="rId33"/>
      <p:italic r:id="rId34"/>
      <p:boldItalic r:id="rId35"/>
    </p:embeddedFont>
    <p:embeddedFont>
      <p:font typeface="Montserrat SemiBold" panose="00000700000000000000" pitchFamily="2" charset="77"/>
      <p:regular r:id="rId36"/>
      <p:bold r:id="rId37"/>
      <p:italic r:id="rId38"/>
      <p:boldItalic r:id="rId39"/>
    </p:embeddedFont>
    <p:embeddedFont>
      <p:font typeface="Open Sans" panose="020B0606030504020204" pitchFamily="34" charset="0"/>
      <p:regular r:id="rId40"/>
      <p:bold r:id="rId41"/>
      <p:italic r:id="rId42"/>
      <p:boldItalic r:id="rId43"/>
    </p:embeddedFont>
    <p:embeddedFont>
      <p:font typeface="Open Sans SemiBold" panose="020B0606030504020204" pitchFamily="34" charset="0"/>
      <p:regular r:id="rId44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9" roundtripDataSignature="AMtx7mgA7wj8uhoYM+kDB/QFrj1PQfZX9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font" Target="fonts/font23.fntdata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openxmlformats.org/officeDocument/2006/relationships/font" Target="fonts/font26.fntdata"/><Relationship Id="rId47" Type="http://schemas.openxmlformats.org/officeDocument/2006/relationships/font" Target="fonts/font31.fntdata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9" Type="http://schemas.openxmlformats.org/officeDocument/2006/relationships/font" Target="fonts/font13.fntdata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font" Target="fonts/font21.fntdata"/><Relationship Id="rId40" Type="http://schemas.openxmlformats.org/officeDocument/2006/relationships/font" Target="fonts/font24.fntdata"/><Relationship Id="rId45" Type="http://schemas.openxmlformats.org/officeDocument/2006/relationships/font" Target="fonts/font29.fntdata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49" Type="http://customschemas.google.com/relationships/presentationmetadata" Target="meta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4" Type="http://schemas.openxmlformats.org/officeDocument/2006/relationships/font" Target="fonts/font28.fntdata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43" Type="http://schemas.openxmlformats.org/officeDocument/2006/relationships/font" Target="fonts/font27.fntdata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font" Target="fonts/font22.fntdata"/><Relationship Id="rId46" Type="http://schemas.openxmlformats.org/officeDocument/2006/relationships/font" Target="fonts/font30.fntdata"/><Relationship Id="rId20" Type="http://schemas.openxmlformats.org/officeDocument/2006/relationships/font" Target="fonts/font4.fntdata"/><Relationship Id="rId41" Type="http://schemas.openxmlformats.org/officeDocument/2006/relationships/font" Target="fonts/font2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c7aa41d400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3c7aa41d400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c7aa41d400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c7aa41d400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similar to how to break in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cb620fe9c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cb620fe9c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c7aa41d400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c7aa41d400_0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ca7a3d4f9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ca7a3d4f9b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cb620fe9c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cb620fe9cd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c7aa41d400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c7aa41d400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c7aa41d400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c7aa41d400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c7aa41d400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c7aa41d400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c7aa41d400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c7aa41d400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c7aa41d400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c7aa41d400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ca7a3d4f9b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ca7a3d4f9b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23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3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23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6"/>
          <p:cNvSpPr txBox="1">
            <a:spLocks noGrp="1"/>
          </p:cNvSpPr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sz="6000" b="0" i="0" u="none" strike="noStrike" cap="non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6"/>
          <p:cNvSpPr txBox="1"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9"/>
          <p:cNvSpPr txBox="1"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9"/>
          <p:cNvSpPr txBox="1"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3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5" name="Google Shape;35;p3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1" name="Google Shape;41;p3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3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2.jp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sz="4400" b="1" i="0" u="none" strike="noStrike" cap="non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" name="Google Shape;15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wresearch.org/short-reads/2025/01/08/share-of-us-adults-living-without-a-romantic-partner-has-ticked-down-in-recent-year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aystatebanner.com/2025/02/12/never-married-and-never-happier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"/>
          <p:cNvSpPr txBox="1"/>
          <p:nvPr/>
        </p:nvSpPr>
        <p:spPr>
          <a:xfrm>
            <a:off x="1722300" y="3341125"/>
            <a:ext cx="8747400" cy="7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lang="en-US" sz="378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Celebrating Differently</a:t>
            </a:r>
            <a:endParaRPr sz="446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51" name="Google Shape;51;p1" title="CSE-Logo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04347" y="5373202"/>
            <a:ext cx="2983311" cy="754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1" title="CLE-Symbol-White.png"/>
          <p:cNvPicPr preferRelativeResize="0"/>
          <p:nvPr/>
        </p:nvPicPr>
        <p:blipFill rotWithShape="1">
          <a:blip r:embed="rId4">
            <a:alphaModFix/>
          </a:blip>
          <a:srcRect t="19592" b="19598"/>
          <a:stretch/>
        </p:blipFill>
        <p:spPr>
          <a:xfrm>
            <a:off x="5628103" y="6068197"/>
            <a:ext cx="935800" cy="526375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1"/>
          <p:cNvSpPr txBox="1"/>
          <p:nvPr/>
        </p:nvSpPr>
        <p:spPr>
          <a:xfrm>
            <a:off x="2666988" y="4358152"/>
            <a:ext cx="6858000" cy="4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ts val="1018"/>
              <a:buNone/>
            </a:pPr>
            <a:r>
              <a:rPr lang="en-US" sz="2665" i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Tap into the Growing Market of Alternative &amp; Non Traditional Events</a:t>
            </a:r>
            <a:endParaRPr sz="2665" i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c7aa41d400_0_27"/>
          <p:cNvSpPr txBox="1">
            <a:spLocks noGrp="1"/>
          </p:cNvSpPr>
          <p:nvPr>
            <p:ph type="title"/>
          </p:nvPr>
        </p:nvSpPr>
        <p:spPr>
          <a:xfrm>
            <a:off x="1078350" y="3239027"/>
            <a:ext cx="100353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lang="en-US" sz="3400" b="0">
                <a:solidFill>
                  <a:schemeClr val="lt1"/>
                </a:solidFill>
                <a:highlight>
                  <a:srgbClr val="514623"/>
                </a:highlight>
                <a:latin typeface="Montserrat SemiBold"/>
                <a:ea typeface="Montserrat SemiBold"/>
                <a:cs typeface="Montserrat SemiBold"/>
                <a:sym typeface="Montserrat SemiBold"/>
              </a:rPr>
              <a:t>Not every milestone follows tradition,</a:t>
            </a:r>
            <a:endParaRPr sz="3400" b="0">
              <a:solidFill>
                <a:schemeClr val="lt1"/>
              </a:solidFill>
              <a:highlight>
                <a:srgbClr val="514623"/>
              </a:highlight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990"/>
              <a:buNone/>
            </a:pPr>
            <a:r>
              <a:rPr lang="en-US" sz="3400" b="0">
                <a:solidFill>
                  <a:schemeClr val="lt1"/>
                </a:solidFill>
                <a:highlight>
                  <a:srgbClr val="514623"/>
                </a:highlight>
                <a:latin typeface="Montserrat SemiBold"/>
                <a:ea typeface="Montserrat SemiBold"/>
                <a:cs typeface="Montserrat SemiBold"/>
                <a:sym typeface="Montserrat SemiBold"/>
              </a:rPr>
              <a:t>but </a:t>
            </a:r>
            <a:r>
              <a:rPr lang="en-US" sz="3400" b="0" i="1">
                <a:solidFill>
                  <a:schemeClr val="lt1"/>
                </a:solidFill>
                <a:highlight>
                  <a:srgbClr val="514623"/>
                </a:highlight>
                <a:latin typeface="Montserrat SemiBold"/>
                <a:ea typeface="Montserrat SemiBold"/>
                <a:cs typeface="Montserrat SemiBold"/>
                <a:sym typeface="Montserrat SemiBold"/>
              </a:rPr>
              <a:t>every milestone deserves celebration.</a:t>
            </a:r>
            <a:endParaRPr sz="3400" b="0">
              <a:solidFill>
                <a:schemeClr val="lt1"/>
              </a:solidFill>
              <a:highlight>
                <a:srgbClr val="514623"/>
              </a:highlight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c7aa41d400_0_102"/>
          <p:cNvSpPr txBox="1">
            <a:spLocks noGrp="1"/>
          </p:cNvSpPr>
          <p:nvPr>
            <p:ph type="title"/>
          </p:nvPr>
        </p:nvSpPr>
        <p:spPr>
          <a:xfrm>
            <a:off x="838200" y="-233827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What Are Alternative Celebrations?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4" name="Google Shape;64;g3c7aa41d400_0_102"/>
          <p:cNvSpPr txBox="1">
            <a:spLocks noGrp="1"/>
          </p:cNvSpPr>
          <p:nvPr>
            <p:ph type="body" idx="1"/>
          </p:nvPr>
        </p:nvSpPr>
        <p:spPr>
          <a:xfrm>
            <a:off x="1487675" y="874050"/>
            <a:ext cx="9286800" cy="1667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19100" algn="l" rtl="0">
              <a:spcBef>
                <a:spcPts val="1000"/>
              </a:spcBef>
              <a:spcAft>
                <a:spcPts val="0"/>
              </a:spcAft>
              <a:buSzPts val="3000"/>
              <a:buFont typeface="Montserrat Medium"/>
              <a:buChar char="•"/>
            </a:pPr>
            <a:r>
              <a:rPr lang="en-US" sz="3000">
                <a:latin typeface="Montserrat Medium"/>
                <a:ea typeface="Montserrat Medium"/>
                <a:cs typeface="Montserrat Medium"/>
                <a:sym typeface="Montserrat Medium"/>
              </a:rPr>
              <a:t>Divorce parties                  • Business showers </a:t>
            </a:r>
            <a:endParaRPr sz="3000"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419100" algn="l" rtl="0">
              <a:spcBef>
                <a:spcPts val="0"/>
              </a:spcBef>
              <a:spcAft>
                <a:spcPts val="0"/>
              </a:spcAft>
              <a:buSzPts val="3000"/>
              <a:buFont typeface="Montserrat Medium"/>
              <a:buChar char="•"/>
            </a:pPr>
            <a:r>
              <a:rPr lang="en-US" sz="3000">
                <a:latin typeface="Montserrat Medium"/>
                <a:ea typeface="Montserrat Medium"/>
                <a:cs typeface="Montserrat Medium"/>
                <a:sym typeface="Montserrat Medium"/>
              </a:rPr>
              <a:t>Puppy showers                  • Wellness retreats        </a:t>
            </a:r>
            <a:endParaRPr sz="300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65" name="Google Shape;65;g3c7aa41d400_0_102" title="CASSIE_0428 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474450" y="962070"/>
            <a:ext cx="3439776" cy="516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g3c7aa41d400_0_102" title="Screenshot 2026-02-23 at 1.30.30 PM.png"/>
          <p:cNvPicPr preferRelativeResize="0"/>
          <p:nvPr/>
        </p:nvPicPr>
        <p:blipFill rotWithShape="1">
          <a:blip r:embed="rId4">
            <a:alphaModFix/>
          </a:blip>
          <a:srcRect l="11290" r="-11290"/>
          <a:stretch/>
        </p:blipFill>
        <p:spPr>
          <a:xfrm>
            <a:off x="6123400" y="1837200"/>
            <a:ext cx="6068599" cy="3439776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g3c7aa41d400_0_102"/>
          <p:cNvSpPr txBox="1"/>
          <p:nvPr/>
        </p:nvSpPr>
        <p:spPr>
          <a:xfrm>
            <a:off x="1112550" y="5353175"/>
            <a:ext cx="10241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People are celebrating life moments </a:t>
            </a:r>
            <a:r>
              <a:rPr lang="en-US" sz="2200" i="1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beyond</a:t>
            </a:r>
            <a:r>
              <a:rPr lang="en-US" sz="2200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weddings and birthdays.</a:t>
            </a:r>
            <a:endParaRPr sz="2200">
              <a:solidFill>
                <a:schemeClr val="dk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cb620fe9cd_0_0"/>
          <p:cNvSpPr txBox="1">
            <a:spLocks noGrp="1"/>
          </p:cNvSpPr>
          <p:nvPr>
            <p:ph type="title"/>
          </p:nvPr>
        </p:nvSpPr>
        <p:spPr>
          <a:xfrm>
            <a:off x="367075" y="505875"/>
            <a:ext cx="4618200" cy="47853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50" b="0">
                <a:latin typeface="Montserrat ExtraBold"/>
                <a:ea typeface="Montserrat ExtraBold"/>
                <a:cs typeface="Montserrat ExtraBold"/>
                <a:sym typeface="Montserrat ExtraBold"/>
              </a:rPr>
              <a:t>Over </a:t>
            </a:r>
            <a:endParaRPr sz="27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1">
                <a:latin typeface="Montserrat ExtraBold"/>
                <a:ea typeface="Montserrat ExtraBold"/>
                <a:cs typeface="Montserrat ExtraBold"/>
                <a:sym typeface="Montserrat ExtraBold"/>
              </a:rPr>
              <a:t>40% </a:t>
            </a:r>
            <a:endParaRPr sz="9000" b="0" i="1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50" b="0">
                <a:latin typeface="Montserrat ExtraBold"/>
                <a:ea typeface="Montserrat ExtraBold"/>
                <a:cs typeface="Montserrat ExtraBold"/>
                <a:sym typeface="Montserrat ExtraBold"/>
              </a:rPr>
              <a:t>of adults are unpartnered - </a:t>
            </a:r>
            <a:endParaRPr sz="27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50" b="0">
                <a:latin typeface="Montserrat ExtraBold"/>
                <a:ea typeface="Montserrat ExtraBold"/>
                <a:cs typeface="Montserrat ExtraBold"/>
                <a:sym typeface="Montserrat ExtraBold"/>
              </a:rPr>
              <a:t>meaning many meaningful milestones exist outside marriage.</a:t>
            </a:r>
            <a:endParaRPr sz="27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100" b="0" i="1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Pew Research Center analysis of U.S. Census data (2023)</a:t>
            </a:r>
            <a:endParaRPr sz="27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73" name="Google Shape;73;g3cb620fe9cd_0_0" title="DP_43239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7763" r="7763"/>
          <a:stretch/>
        </p:blipFill>
        <p:spPr>
          <a:xfrm>
            <a:off x="4985275" y="175503"/>
            <a:ext cx="7070999" cy="5583175"/>
          </a:xfrm>
          <a:prstGeom prst="rect">
            <a:avLst/>
          </a:prstGeom>
        </p:spPr>
      </p:pic>
      <p:pic>
        <p:nvPicPr>
          <p:cNvPr id="74" name="Google Shape;74;g3cb620fe9cd_0_0" title="CSE-Logo-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29122" y="175502"/>
            <a:ext cx="2983311" cy="754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c7aa41d400_0_136"/>
          <p:cNvSpPr txBox="1">
            <a:spLocks noGrp="1"/>
          </p:cNvSpPr>
          <p:nvPr>
            <p:ph type="title"/>
          </p:nvPr>
        </p:nvSpPr>
        <p:spPr>
          <a:xfrm>
            <a:off x="5975525" y="2239175"/>
            <a:ext cx="6141600" cy="1484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0">
                <a:latin typeface="Montserrat SemiBold"/>
                <a:ea typeface="Montserrat SemiBold"/>
                <a:cs typeface="Montserrat SemiBold"/>
                <a:sym typeface="Montserrat SemiBold"/>
              </a:rPr>
              <a:t>Let’s normalize </a:t>
            </a:r>
            <a:endParaRPr sz="4000" b="0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0">
                <a:latin typeface="Montserrat SemiBold"/>
                <a:ea typeface="Montserrat SemiBold"/>
                <a:cs typeface="Montserrat SemiBold"/>
                <a:sym typeface="Montserrat SemiBold"/>
              </a:rPr>
              <a:t>honoring our </a:t>
            </a:r>
            <a:r>
              <a:rPr lang="en-US" sz="4000" b="0" i="1">
                <a:latin typeface="Montserrat SemiBold"/>
                <a:ea typeface="Montserrat SemiBold"/>
                <a:cs typeface="Montserrat SemiBold"/>
                <a:sym typeface="Montserrat SemiBold"/>
              </a:rPr>
              <a:t>real lives</a:t>
            </a:r>
            <a:r>
              <a:rPr lang="en-US" sz="4000" b="0">
                <a:latin typeface="Montserrat SemiBold"/>
                <a:ea typeface="Montserrat SemiBold"/>
                <a:cs typeface="Montserrat SemiBold"/>
                <a:sym typeface="Montserrat SemiBold"/>
              </a:rPr>
              <a:t>,</a:t>
            </a:r>
            <a:endParaRPr sz="4000" b="0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0">
                <a:latin typeface="Montserrat SemiBold"/>
                <a:ea typeface="Montserrat SemiBold"/>
                <a:cs typeface="Montserrat SemiBold"/>
                <a:sym typeface="Montserrat SemiBold"/>
              </a:rPr>
              <a:t>not just the </a:t>
            </a:r>
            <a:endParaRPr sz="4000" b="0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0">
                <a:latin typeface="Montserrat SemiBold"/>
                <a:ea typeface="Montserrat SemiBold"/>
                <a:cs typeface="Montserrat SemiBold"/>
                <a:sym typeface="Montserrat SemiBold"/>
              </a:rPr>
              <a:t>storybook script.</a:t>
            </a:r>
            <a:endParaRPr sz="4000" b="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80" name="Google Shape;80;g3c7aa41d400_0_1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-8200"/>
            <a:ext cx="5888125" cy="597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g3ca7a3d4f9b_0_3" title="McLendon-Photography-8096.jpg"/>
          <p:cNvPicPr preferRelativeResize="0"/>
          <p:nvPr/>
        </p:nvPicPr>
        <p:blipFill rotWithShape="1">
          <a:blip r:embed="rId3">
            <a:alphaModFix/>
          </a:blip>
          <a:srcRect l="43461" t="-120" r="6437" b="-130"/>
          <a:stretch/>
        </p:blipFill>
        <p:spPr>
          <a:xfrm>
            <a:off x="7699500" y="14975"/>
            <a:ext cx="4492508" cy="5932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g3ca7a3d4f9b_0_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10681" y="14974"/>
            <a:ext cx="3910668" cy="5932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g3ca7a3d4f9b_0_3"/>
          <p:cNvPicPr preferRelativeResize="0"/>
          <p:nvPr/>
        </p:nvPicPr>
        <p:blipFill rotWithShape="1">
          <a:blip r:embed="rId5">
            <a:alphaModFix/>
          </a:blip>
          <a:srcRect l="14221" b="11847"/>
          <a:stretch/>
        </p:blipFill>
        <p:spPr>
          <a:xfrm>
            <a:off x="0" y="14975"/>
            <a:ext cx="3910675" cy="593257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g3ca7a3d4f9b_0_3"/>
          <p:cNvSpPr txBox="1">
            <a:spLocks noGrp="1"/>
          </p:cNvSpPr>
          <p:nvPr>
            <p:ph type="title"/>
          </p:nvPr>
        </p:nvSpPr>
        <p:spPr>
          <a:xfrm>
            <a:off x="674666" y="-1316891"/>
            <a:ext cx="11421600" cy="3713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0">
                <a:solidFill>
                  <a:srgbClr val="FFFFFF"/>
                </a:solidFill>
                <a:highlight>
                  <a:srgbClr val="000000"/>
                </a:highlight>
                <a:latin typeface="Montserrat SemiBold"/>
                <a:ea typeface="Montserrat SemiBold"/>
                <a:cs typeface="Montserrat SemiBold"/>
                <a:sym typeface="Montserrat SemiBold"/>
              </a:rPr>
              <a:t>Non Traditional celebrations are not less meaningful, they’re often </a:t>
            </a:r>
            <a:r>
              <a:rPr lang="en-US" sz="3400" b="0" i="1">
                <a:solidFill>
                  <a:srgbClr val="FFFFFF"/>
                </a:solidFill>
                <a:highlight>
                  <a:srgbClr val="000000"/>
                </a:highlight>
                <a:latin typeface="Montserrat SemiBold"/>
                <a:ea typeface="Montserrat SemiBold"/>
                <a:cs typeface="Montserrat SemiBold"/>
                <a:sym typeface="Montserrat SemiBold"/>
              </a:rPr>
              <a:t>more personal</a:t>
            </a:r>
            <a:r>
              <a:rPr lang="en-US" sz="3400" b="0">
                <a:solidFill>
                  <a:srgbClr val="FFFFFF"/>
                </a:solidFill>
                <a:highlight>
                  <a:srgbClr val="000000"/>
                </a:highlight>
                <a:latin typeface="Montserrat SemiBold"/>
                <a:ea typeface="Montserrat SemiBold"/>
                <a:cs typeface="Montserrat SemiBold"/>
                <a:sym typeface="Montserrat SemiBold"/>
              </a:rPr>
              <a:t>.</a:t>
            </a:r>
            <a:endParaRPr sz="3400" b="0">
              <a:solidFill>
                <a:srgbClr val="FFFFFF"/>
              </a:solidFill>
              <a:highlight>
                <a:srgbClr val="000000"/>
              </a:highlight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cb620fe9cd_0_12"/>
          <p:cNvSpPr txBox="1">
            <a:spLocks noGrp="1"/>
          </p:cNvSpPr>
          <p:nvPr>
            <p:ph type="title"/>
          </p:nvPr>
        </p:nvSpPr>
        <p:spPr>
          <a:xfrm>
            <a:off x="7453775" y="978300"/>
            <a:ext cx="4632900" cy="45414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50" b="0">
                <a:latin typeface="Montserrat ExtraBold"/>
                <a:ea typeface="Montserrat ExtraBold"/>
                <a:cs typeface="Montserrat ExtraBold"/>
                <a:sym typeface="Montserrat ExtraBold"/>
              </a:rPr>
              <a:t>Less than </a:t>
            </a:r>
            <a:endParaRPr sz="24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1">
                <a:latin typeface="Montserrat ExtraBold"/>
                <a:ea typeface="Montserrat ExtraBold"/>
                <a:cs typeface="Montserrat ExtraBold"/>
                <a:sym typeface="Montserrat ExtraBold"/>
              </a:rPr>
              <a:t>25%</a:t>
            </a:r>
            <a:r>
              <a:rPr lang="en-US" sz="9000" b="0">
                <a:latin typeface="Montserrat ExtraBold"/>
                <a:ea typeface="Montserrat ExtraBold"/>
                <a:cs typeface="Montserrat ExtraBold"/>
                <a:sym typeface="Montserrat ExtraBold"/>
              </a:rPr>
              <a:t> </a:t>
            </a:r>
            <a:endParaRPr sz="900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50" b="0">
                <a:latin typeface="Montserrat ExtraBold"/>
                <a:ea typeface="Montserrat ExtraBold"/>
                <a:cs typeface="Montserrat ExtraBold"/>
                <a:sym typeface="Montserrat ExtraBold"/>
              </a:rPr>
              <a:t>of young adults achieve traditional milestones by their early 30s.</a:t>
            </a:r>
            <a:endParaRPr sz="24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50" b="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100" b="0" i="1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Pew Research Center, Census-based analysis</a:t>
            </a:r>
            <a:endParaRPr/>
          </a:p>
        </p:txBody>
      </p:sp>
      <p:pic>
        <p:nvPicPr>
          <p:cNvPr id="94" name="Google Shape;94;g3cb620fe9cd_0_12" title="Suroestebyfrankiegomez-12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2344" r="2353"/>
          <a:stretch/>
        </p:blipFill>
        <p:spPr>
          <a:xfrm>
            <a:off x="145652" y="126625"/>
            <a:ext cx="7110224" cy="56141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c7aa41d400_0_73"/>
          <p:cNvSpPr txBox="1">
            <a:spLocks noGrp="1"/>
          </p:cNvSpPr>
          <p:nvPr>
            <p:ph type="title"/>
          </p:nvPr>
        </p:nvSpPr>
        <p:spPr>
          <a:xfrm>
            <a:off x="4467631" y="479163"/>
            <a:ext cx="65181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Why This Matters 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100">
                <a:latin typeface="Montserrat"/>
                <a:ea typeface="Montserrat"/>
                <a:cs typeface="Montserrat"/>
                <a:sym typeface="Montserrat"/>
              </a:rPr>
              <a:t>                       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0" name="Google Shape;100;g3c7aa41d400_0_73"/>
          <p:cNvSpPr txBox="1">
            <a:spLocks noGrp="1"/>
          </p:cNvSpPr>
          <p:nvPr>
            <p:ph type="body" idx="1"/>
          </p:nvPr>
        </p:nvSpPr>
        <p:spPr>
          <a:xfrm>
            <a:off x="4467619" y="1632046"/>
            <a:ext cx="10515600" cy="3846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700" i="1">
                <a:latin typeface="Montserrat SemiBold"/>
                <a:ea typeface="Montserrat SemiBold"/>
                <a:cs typeface="Montserrat SemiBold"/>
                <a:sym typeface="Montserrat SemiBold"/>
              </a:rPr>
              <a:t>This is where creativity meets opportunity.</a:t>
            </a:r>
            <a:endParaRPr sz="2700" i="1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500" i="1"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Untapped markets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High emotional value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Less saturated market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101" name="Google Shape;101;g3c7aa41d400_0_73" title="CF01655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467625" cy="5964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c7aa41d400_0_80"/>
          <p:cNvSpPr txBox="1">
            <a:spLocks noGrp="1"/>
          </p:cNvSpPr>
          <p:nvPr>
            <p:ph type="title"/>
          </p:nvPr>
        </p:nvSpPr>
        <p:spPr>
          <a:xfrm>
            <a:off x="240029" y="425008"/>
            <a:ext cx="67698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How to Break In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g3c7aa41d400_0_80"/>
          <p:cNvSpPr txBox="1">
            <a:spLocks noGrp="1"/>
          </p:cNvSpPr>
          <p:nvPr>
            <p:ph type="body" idx="1"/>
          </p:nvPr>
        </p:nvSpPr>
        <p:spPr>
          <a:xfrm>
            <a:off x="240025" y="1885500"/>
            <a:ext cx="7171500" cy="3846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43" i="1">
                <a:latin typeface="Montserrat SemiBold"/>
                <a:ea typeface="Montserrat SemiBold"/>
                <a:cs typeface="Montserrat SemiBold"/>
                <a:sym typeface="Montserrat SemiBold"/>
              </a:rPr>
              <a:t>To book different work, you have to show different work.</a:t>
            </a:r>
            <a:endParaRPr sz="3243" i="1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 b="1" i="1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5755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64285"/>
              <a:buFont typeface="Montserrat Medium"/>
              <a:buChar char="•"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Curate the portfolio you want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2575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64285"/>
              <a:buFont typeface="Montserrat Medium"/>
              <a:buChar char="•"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Use inclusive language 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2575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64285"/>
              <a:buFont typeface="Montserrat Medium"/>
              <a:buChar char="•"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Partner intentionally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2575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64285"/>
              <a:buFont typeface="Montserrat Medium"/>
              <a:buChar char="•"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Audit what’s customizable 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2575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64285"/>
              <a:buFont typeface="Montserrat Medium"/>
              <a:buChar char="•"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Create 2–3 niche offerings 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2575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64285"/>
              <a:buFont typeface="Montserrat Medium"/>
              <a:buChar char="•"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Market with intention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8" name="Google Shape;108;g3c7aa41d400_0_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09825" y="0"/>
            <a:ext cx="4780575" cy="5953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c7aa41d400_0_8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Montserrat"/>
                <a:ea typeface="Montserrat"/>
                <a:cs typeface="Montserrat"/>
                <a:sym typeface="Montserrat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Follow the Life Journey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4" name="Google Shape;114;g3c7aa41d400_0_8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Wedding → Baby Shower → Vow Renewal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Divorce → Reinvention → Milestone Birthday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Career Shift → Rebrand Event → Anniversary Celebration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Montserrat Medium"/>
                <a:ea typeface="Montserrat Medium"/>
                <a:cs typeface="Montserrat Medium"/>
                <a:sym typeface="Montserrat Medium"/>
              </a:rPr>
              <a:t>Executive Retreat → Book Launch → IPO Company Party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700">
                <a:latin typeface="Montserrat SemiBold"/>
                <a:ea typeface="Montserrat SemiBold"/>
                <a:cs typeface="Montserrat SemiBold"/>
                <a:sym typeface="Montserrat SemiBold"/>
              </a:rPr>
              <a:t>Your </a:t>
            </a:r>
            <a:r>
              <a:rPr lang="en-US" sz="2700" b="1" i="1">
                <a:latin typeface="Montserrat"/>
                <a:ea typeface="Montserrat"/>
                <a:cs typeface="Montserrat"/>
                <a:sym typeface="Montserrat"/>
              </a:rPr>
              <a:t>existing clients</a:t>
            </a:r>
            <a:r>
              <a:rPr lang="en-US" sz="2700">
                <a:latin typeface="Montserrat SemiBold"/>
                <a:ea typeface="Montserrat SemiBold"/>
                <a:cs typeface="Montserrat SemiBold"/>
                <a:sym typeface="Montserrat SemiBold"/>
              </a:rPr>
              <a:t> are your strongest </a:t>
            </a:r>
            <a:r>
              <a:rPr lang="en-US" sz="2700" b="1" i="1">
                <a:latin typeface="Montserrat"/>
                <a:ea typeface="Montserrat"/>
                <a:cs typeface="Montserrat"/>
                <a:sym typeface="Montserrat"/>
              </a:rPr>
              <a:t>growth strategy</a:t>
            </a:r>
            <a:r>
              <a:rPr lang="en-US" sz="2700">
                <a:latin typeface="Montserrat SemiBold"/>
                <a:ea typeface="Montserrat SemiBold"/>
                <a:cs typeface="Montserrat SemiBold"/>
                <a:sym typeface="Montserrat SemiBold"/>
              </a:rPr>
              <a:t>.</a:t>
            </a:r>
            <a:endParaRPr sz="27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c7aa41d400_0_56"/>
          <p:cNvSpPr txBox="1">
            <a:spLocks noGrp="1"/>
          </p:cNvSpPr>
          <p:nvPr>
            <p:ph type="title"/>
          </p:nvPr>
        </p:nvSpPr>
        <p:spPr>
          <a:xfrm>
            <a:off x="838200" y="276615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lt1"/>
                </a:solidFill>
                <a:highlight>
                  <a:srgbClr val="87B2C7"/>
                </a:highlight>
                <a:latin typeface="Montserrat"/>
                <a:ea typeface="Montserrat"/>
                <a:cs typeface="Montserrat"/>
                <a:sym typeface="Montserrat"/>
              </a:rPr>
              <a:t>Start Small. Start Smart. Start Now.</a:t>
            </a:r>
            <a:endParaRPr>
              <a:solidFill>
                <a:schemeClr val="lt1"/>
              </a:solidFill>
              <a:highlight>
                <a:srgbClr val="87B2C7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c7aa41d400_0_48"/>
          <p:cNvSpPr txBox="1">
            <a:spLocks noGrp="1"/>
          </p:cNvSpPr>
          <p:nvPr>
            <p:ph type="title"/>
          </p:nvPr>
        </p:nvSpPr>
        <p:spPr>
          <a:xfrm>
            <a:off x="185424" y="2455620"/>
            <a:ext cx="71592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0">
                <a:latin typeface="Montserrat"/>
                <a:ea typeface="Montserrat"/>
                <a:cs typeface="Montserrat"/>
                <a:sym typeface="Montserrat"/>
              </a:rPr>
              <a:t>When we</a:t>
            </a: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 expand </a:t>
            </a:r>
            <a:r>
              <a:rPr lang="en-US" b="0">
                <a:latin typeface="Montserrat"/>
                <a:ea typeface="Montserrat"/>
                <a:cs typeface="Montserrat"/>
                <a:sym typeface="Montserrat"/>
              </a:rPr>
              <a:t>what we</a:t>
            </a: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i="1">
                <a:latin typeface="Montserrat"/>
                <a:ea typeface="Montserrat"/>
                <a:cs typeface="Montserrat"/>
                <a:sym typeface="Montserrat"/>
              </a:rPr>
              <a:t>celebrate</a:t>
            </a:r>
            <a:r>
              <a:rPr lang="en-US" b="0">
                <a:latin typeface="Montserrat"/>
                <a:ea typeface="Montserrat"/>
                <a:cs typeface="Montserrat"/>
                <a:sym typeface="Montserrat"/>
              </a:rPr>
              <a:t>, we expand</a:t>
            </a: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i="1">
                <a:latin typeface="Montserrat"/>
                <a:ea typeface="Montserrat"/>
                <a:cs typeface="Montserrat"/>
                <a:sym typeface="Montserrat"/>
              </a:rPr>
              <a:t>opportunity </a:t>
            </a:r>
            <a:r>
              <a:rPr lang="en-US" b="0" i="1">
                <a:latin typeface="Montserrat"/>
                <a:ea typeface="Montserrat"/>
                <a:cs typeface="Montserrat"/>
                <a:sym typeface="Montserrat"/>
              </a:rPr>
              <a:t>and</a:t>
            </a:r>
            <a:r>
              <a:rPr lang="en-US" i="1">
                <a:latin typeface="Montserrat"/>
                <a:ea typeface="Montserrat"/>
                <a:cs typeface="Montserrat"/>
                <a:sym typeface="Montserrat"/>
              </a:rPr>
              <a:t> connection</a:t>
            </a:r>
            <a:r>
              <a:rPr lang="en-US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5" name="Google Shape;125;g3c7aa41d400_0_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7050" y="0"/>
            <a:ext cx="4584938" cy="685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ca7a3d4f9b_0_21"/>
          <p:cNvSpPr txBox="1"/>
          <p:nvPr/>
        </p:nvSpPr>
        <p:spPr>
          <a:xfrm>
            <a:off x="378858" y="235849"/>
            <a:ext cx="7490400" cy="16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6800"/>
              </a:spcBef>
              <a:spcAft>
                <a:spcPts val="6800"/>
              </a:spcAft>
              <a:buNone/>
            </a:pPr>
            <a:r>
              <a:rPr lang="en-US" sz="4400" b="1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Let’s Continue the Conversation</a:t>
            </a:r>
            <a:endParaRPr sz="4400" b="1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31" name="Google Shape;131;g3ca7a3d4f9b_0_21"/>
          <p:cNvGrpSpPr/>
          <p:nvPr/>
        </p:nvGrpSpPr>
        <p:grpSpPr>
          <a:xfrm>
            <a:off x="461094" y="3984213"/>
            <a:ext cx="8617536" cy="1203000"/>
            <a:chOff x="461094" y="2582300"/>
            <a:chExt cx="8617536" cy="1203000"/>
          </a:xfrm>
        </p:grpSpPr>
        <p:sp>
          <p:nvSpPr>
            <p:cNvPr id="132" name="Google Shape;132;g3ca7a3d4f9b_0_21"/>
            <p:cNvSpPr txBox="1"/>
            <p:nvPr/>
          </p:nvSpPr>
          <p:spPr>
            <a:xfrm>
              <a:off x="758430" y="2582300"/>
              <a:ext cx="8320200" cy="120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300">
                  <a:solidFill>
                    <a:schemeClr val="dk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cassielamereevents.com</a:t>
              </a:r>
              <a:endParaRPr sz="2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marL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endParaRPr sz="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marL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300">
                  <a:solidFill>
                    <a:schemeClr val="dk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cassie@cassielamereevents.com</a:t>
              </a:r>
              <a:endParaRPr sz="2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marL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endParaRPr sz="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marL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en-US" sz="2300">
                  <a:solidFill>
                    <a:schemeClr val="dk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@cassielamereevents</a:t>
              </a:r>
              <a:endParaRPr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pic>
          <p:nvPicPr>
            <p:cNvPr id="133" name="Google Shape;133;g3ca7a3d4f9b_0_21" title="Screenshot 2026-02-23 at 3.02.16 PM.png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61094" y="2649401"/>
              <a:ext cx="315775" cy="106880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4" name="Google Shape;134;g3ca7a3d4f9b_0_21"/>
          <p:cNvPicPr preferRelativeResize="0"/>
          <p:nvPr/>
        </p:nvPicPr>
        <p:blipFill rotWithShape="1">
          <a:blip r:embed="rId4">
            <a:alphaModFix/>
          </a:blip>
          <a:srcRect t="9331" b="-2736"/>
          <a:stretch/>
        </p:blipFill>
        <p:spPr>
          <a:xfrm>
            <a:off x="8011377" y="-14974"/>
            <a:ext cx="4240500" cy="710232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g3ca7a3d4f9b_0_21"/>
          <p:cNvSpPr txBox="1"/>
          <p:nvPr/>
        </p:nvSpPr>
        <p:spPr>
          <a:xfrm>
            <a:off x="461095" y="2798910"/>
            <a:ext cx="7802700" cy="9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400" i="1" dirty="0">
                <a:latin typeface="Montserrat SemiBold"/>
                <a:ea typeface="Montserrat SemiBold"/>
                <a:cs typeface="Montserrat SemiBold"/>
                <a:sym typeface="Montserrat SemiBold"/>
              </a:rPr>
              <a:t>I’d love to hear what you’re seeing, creating, and celebrating!</a:t>
            </a:r>
            <a:endParaRPr sz="2400" i="1" dirty="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136" name="Google Shape;136;g3ca7a3d4f9b_0_21" title="CSE-Logo-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04691" y="6103198"/>
            <a:ext cx="2983311" cy="754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ver Orbit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280</Words>
  <Application>Microsoft Macintosh PowerPoint</Application>
  <PresentationFormat>Widescreen</PresentationFormat>
  <Paragraphs>58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Montserrat</vt:lpstr>
      <vt:lpstr>Aleo Medium</vt:lpstr>
      <vt:lpstr>Aleo SemiBold</vt:lpstr>
      <vt:lpstr>Montserrat Medium</vt:lpstr>
      <vt:lpstr>Open Sans</vt:lpstr>
      <vt:lpstr>Montserrat ExtraBold</vt:lpstr>
      <vt:lpstr>Arial</vt:lpstr>
      <vt:lpstr>Montserrat SemiBold</vt:lpstr>
      <vt:lpstr>Open Sans SemiBold</vt:lpstr>
      <vt:lpstr>Cover Orbit</vt:lpstr>
      <vt:lpstr>Content 1</vt:lpstr>
      <vt:lpstr>PowerPoint Presentation</vt:lpstr>
      <vt:lpstr>Not every milestone follows tradition, but every milestone deserves celebration.</vt:lpstr>
      <vt:lpstr>What Are Alternative Celebrations?</vt:lpstr>
      <vt:lpstr>Over  40%  of adults are unpartnered -  meaning many meaningful milestones exist outside marriage.  Pew Research Center analysis of U.S. Census data (2023)</vt:lpstr>
      <vt:lpstr>Let’s normalize  honoring our real lives, not just the  storybook script.</vt:lpstr>
      <vt:lpstr>Non Traditional celebrations are not less meaningful, they’re often more personal.</vt:lpstr>
      <vt:lpstr>Less than  25%  of young adults achieve traditional milestones by their early 30s.   Pew Research Center, Census-based analysis</vt:lpstr>
      <vt:lpstr>Why This Matters                          </vt:lpstr>
      <vt:lpstr>How to Break In</vt:lpstr>
      <vt:lpstr>Follow the Life Journey</vt:lpstr>
      <vt:lpstr>Start Small. Start Smart. Start Now.</vt:lpstr>
      <vt:lpstr>When we expand what we celebrate, we expand opportunity and connection.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Lokatys, Jaeson</dc:creator>
  <cp:lastModifiedBy>Stoehr, Kathleen</cp:lastModifiedBy>
  <cp:revision>1</cp:revision>
  <dcterms:created xsi:type="dcterms:W3CDTF">2025-06-20T13:57:37Z</dcterms:created>
  <dcterms:modified xsi:type="dcterms:W3CDTF">2026-02-26T19:25:34Z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