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7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9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2" r:id="rId4"/>
    <p:sldMasterId id="2147483662" r:id="rId5"/>
    <p:sldMasterId id="2147483672" r:id="rId6"/>
    <p:sldMasterId id="2147483682" r:id="rId7"/>
    <p:sldMasterId id="2147483686" r:id="rId8"/>
    <p:sldMasterId id="2147483690" r:id="rId9"/>
    <p:sldMasterId id="2147483694" r:id="rId10"/>
    <p:sldMasterId id="2147483704" r:id="rId11"/>
  </p:sldMasterIdLst>
  <p:notesMasterIdLst>
    <p:notesMasterId r:id="rId12"/>
  </p:notes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</p:sldIdLst>
  <p:sldSz cy="6858000" cx="12192000"/>
  <p:notesSz cx="6858000" cy="9144000"/>
  <p:embeddedFontLst>
    <p:embeddedFont>
      <p:font typeface="Play"/>
      <p:regular r:id="rId27"/>
      <p:bold r:id="rId28"/>
    </p:embeddedFont>
    <p:embeddedFont>
      <p:font typeface="Open Sans SemiBold"/>
      <p:regular r:id="rId29"/>
      <p:bold r:id="rId30"/>
      <p:italic r:id="rId31"/>
      <p:boldItalic r:id="rId32"/>
    </p:embeddedFont>
    <p:embeddedFont>
      <p:font typeface="Aleo Medium"/>
      <p:regular r:id="rId33"/>
      <p:bold r:id="rId34"/>
      <p:italic r:id="rId35"/>
      <p:boldItalic r:id="rId36"/>
    </p:embeddedFont>
    <p:embeddedFont>
      <p:font typeface="Aleo SemiBold"/>
      <p:regular r:id="rId37"/>
      <p:bold r:id="rId38"/>
      <p:italic r:id="rId39"/>
      <p:boldItalic r:id="rId40"/>
    </p:embeddedFont>
    <p:embeddedFont>
      <p:font typeface="Open Sans"/>
      <p:regular r:id="rId41"/>
      <p:bold r:id="rId42"/>
      <p:italic r:id="rId43"/>
      <p:boldItalic r:id="rId4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5" roundtripDataSignature="AMtx7mizd8gICteyJeBd9HWEI9/BbgKQB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leoSemiBold-boldItalic.fntdata"/><Relationship Id="rId20" Type="http://schemas.openxmlformats.org/officeDocument/2006/relationships/slide" Target="slides/slide8.xml"/><Relationship Id="rId42" Type="http://schemas.openxmlformats.org/officeDocument/2006/relationships/font" Target="fonts/OpenSans-bold.fntdata"/><Relationship Id="rId41" Type="http://schemas.openxmlformats.org/officeDocument/2006/relationships/font" Target="fonts/OpenSans-regular.fntdata"/><Relationship Id="rId22" Type="http://schemas.openxmlformats.org/officeDocument/2006/relationships/slide" Target="slides/slide10.xml"/><Relationship Id="rId44" Type="http://schemas.openxmlformats.org/officeDocument/2006/relationships/font" Target="fonts/OpenSans-boldItalic.fntdata"/><Relationship Id="rId21" Type="http://schemas.openxmlformats.org/officeDocument/2006/relationships/slide" Target="slides/slide9.xml"/><Relationship Id="rId43" Type="http://schemas.openxmlformats.org/officeDocument/2006/relationships/font" Target="fonts/OpenSans-italic.fntdata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45" Type="http://customschemas.google.com/relationships/presentationmetadata" Target="metadata"/><Relationship Id="rId1" Type="http://schemas.openxmlformats.org/officeDocument/2006/relationships/theme" Target="theme/theme8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Master" Target="slideMasters/slideMaster7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8" Type="http://schemas.openxmlformats.org/officeDocument/2006/relationships/font" Target="fonts/Play-bold.fntdata"/><Relationship Id="rId27" Type="http://schemas.openxmlformats.org/officeDocument/2006/relationships/font" Target="fonts/Play-regular.fntdata"/><Relationship Id="rId5" Type="http://schemas.openxmlformats.org/officeDocument/2006/relationships/slideMaster" Target="slideMasters/slideMaster3.xml"/><Relationship Id="rId6" Type="http://schemas.openxmlformats.org/officeDocument/2006/relationships/slideMaster" Target="slideMasters/slideMaster4.xml"/><Relationship Id="rId29" Type="http://schemas.openxmlformats.org/officeDocument/2006/relationships/font" Target="fonts/OpenSansSemiBold-regular.fntdata"/><Relationship Id="rId7" Type="http://schemas.openxmlformats.org/officeDocument/2006/relationships/slideMaster" Target="slideMasters/slideMaster5.xml"/><Relationship Id="rId8" Type="http://schemas.openxmlformats.org/officeDocument/2006/relationships/slideMaster" Target="slideMasters/slideMaster6.xml"/><Relationship Id="rId31" Type="http://schemas.openxmlformats.org/officeDocument/2006/relationships/font" Target="fonts/OpenSansSemiBold-italic.fntdata"/><Relationship Id="rId30" Type="http://schemas.openxmlformats.org/officeDocument/2006/relationships/font" Target="fonts/OpenSansSemiBold-bold.fntdata"/><Relationship Id="rId11" Type="http://schemas.openxmlformats.org/officeDocument/2006/relationships/slideMaster" Target="slideMasters/slideMaster9.xml"/><Relationship Id="rId33" Type="http://schemas.openxmlformats.org/officeDocument/2006/relationships/font" Target="fonts/AleoMedium-regular.fntdata"/><Relationship Id="rId10" Type="http://schemas.openxmlformats.org/officeDocument/2006/relationships/slideMaster" Target="slideMasters/slideMaster8.xml"/><Relationship Id="rId32" Type="http://schemas.openxmlformats.org/officeDocument/2006/relationships/font" Target="fonts/OpenSansSemiBold-boldItalic.fntdata"/><Relationship Id="rId13" Type="http://schemas.openxmlformats.org/officeDocument/2006/relationships/slide" Target="slides/slide1.xml"/><Relationship Id="rId35" Type="http://schemas.openxmlformats.org/officeDocument/2006/relationships/font" Target="fonts/AleoMedium-italic.fntdata"/><Relationship Id="rId12" Type="http://schemas.openxmlformats.org/officeDocument/2006/relationships/notesMaster" Target="notesMasters/notesMaster1.xml"/><Relationship Id="rId34" Type="http://schemas.openxmlformats.org/officeDocument/2006/relationships/font" Target="fonts/AleoMedium-bold.fntdata"/><Relationship Id="rId15" Type="http://schemas.openxmlformats.org/officeDocument/2006/relationships/slide" Target="slides/slide3.xml"/><Relationship Id="rId37" Type="http://schemas.openxmlformats.org/officeDocument/2006/relationships/font" Target="fonts/AleoSemiBold-regular.fntdata"/><Relationship Id="rId14" Type="http://schemas.openxmlformats.org/officeDocument/2006/relationships/slide" Target="slides/slide2.xml"/><Relationship Id="rId36" Type="http://schemas.openxmlformats.org/officeDocument/2006/relationships/font" Target="fonts/AleoMedium-boldItalic.fntdata"/><Relationship Id="rId17" Type="http://schemas.openxmlformats.org/officeDocument/2006/relationships/slide" Target="slides/slide5.xml"/><Relationship Id="rId39" Type="http://schemas.openxmlformats.org/officeDocument/2006/relationships/font" Target="fonts/AleoSemiBold-italic.fntdata"/><Relationship Id="rId16" Type="http://schemas.openxmlformats.org/officeDocument/2006/relationships/slide" Target="slides/slide4.xml"/><Relationship Id="rId38" Type="http://schemas.openxmlformats.org/officeDocument/2006/relationships/font" Target="fonts/AleoSemiBold-bold.fntdata"/><Relationship Id="rId19" Type="http://schemas.openxmlformats.org/officeDocument/2006/relationships/slide" Target="slides/slide7.xml"/><Relationship Id="rId18" Type="http://schemas.openxmlformats.org/officeDocument/2006/relationships/slide" Target="slides/slide6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16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16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6"/>
          <p:cNvSpPr/>
          <p:nvPr>
            <p:ph idx="2" type="pic"/>
          </p:nvPr>
        </p:nvSpPr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7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7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4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Google Shape;15;p24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9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4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4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5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35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5" name="Google Shape;35;p36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7" name="Google Shape;37;p36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4" name="Google Shape;44;p3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8" name="Google Shape;48;p4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1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43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8" name="Google Shape;68;p44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9" name="Google Shape;69;p4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0" name="Google Shape;70;p44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7" name="Google Shape;77;p4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4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3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6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6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7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6" name="Google Shape;96;p27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1" name="Google Shape;101;p28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2" name="Google Shape;102;p2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3" name="Google Shape;103;p28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10" name="Google Shape;110;p3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3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14" name="Google Shape;114;p3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0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8" name="Google Shape;118;p50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1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1" name="Google Shape;121;p51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2" name="Google Shape;122;p51"/>
          <p:cNvSpPr/>
          <p:nvPr>
            <p:ph idx="2" type="pic"/>
          </p:nvPr>
        </p:nvSpPr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2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5" name="Google Shape;125;p52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4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9" name="Google Shape;129;p54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5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2" name="Google Shape;132;p55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3" name="Google Shape;133;p55"/>
          <p:cNvSpPr/>
          <p:nvPr>
            <p:ph idx="2" type="pic"/>
          </p:nvPr>
        </p:nvSpPr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6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6" name="Google Shape;136;p56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8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0" name="Google Shape;140;p58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1" name="Google Shape;141;p58"/>
          <p:cNvSpPr/>
          <p:nvPr>
            <p:ph idx="2" type="pic"/>
          </p:nvPr>
        </p:nvSpPr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 type="title">
  <p:cSld name="TITLE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b="0" i="0" sz="60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4" name="Google Shape;144;p5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0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7" name="Google Shape;147;p60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6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63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4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64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5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2" name="Google Shape;162;p65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3" name="Google Shape;163;p6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6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67" name="Google Shape;167;p66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8" name="Google Shape;168;p6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69" name="Google Shape;169;p66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6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76" name="Google Shape;176;p6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7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80" name="Google Shape;180;p7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7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7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73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74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74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5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5" name="Google Shape;195;p75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6" name="Google Shape;196;p7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9" name="Google Shape;199;p7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00" name="Google Shape;200;p76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1" name="Google Shape;201;p7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02" name="Google Shape;202;p76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7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" name="Google Shape;208;p7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09" name="Google Shape;209;p7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8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13" name="Google Shape;213;p8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theme" Target="../theme/theme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11" Type="http://schemas.openxmlformats.org/officeDocument/2006/relationships/theme" Target="../theme/theme10.xml"/><Relationship Id="rId10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1.xml"/><Relationship Id="rId5" Type="http://schemas.openxmlformats.org/officeDocument/2006/relationships/slideLayout" Target="../slideLayouts/slideLayout7.xml"/><Relationship Id="rId6" Type="http://schemas.openxmlformats.org/officeDocument/2006/relationships/slideLayout" Target="../slideLayouts/slideLayout8.xml"/><Relationship Id="rId7" Type="http://schemas.openxmlformats.org/officeDocument/2006/relationships/slideLayout" Target="../slideLayouts/slideLayout9.xml"/><Relationship Id="rId8" Type="http://schemas.openxmlformats.org/officeDocument/2006/relationships/slideLayout" Target="../slideLayouts/slideLayout10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19.jp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theme" Target="../theme/theme9.xml"/><Relationship Id="rId10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30.xml"/><Relationship Id="rId9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8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8.jpg"/><Relationship Id="rId2" Type="http://schemas.openxmlformats.org/officeDocument/2006/relationships/slideLayout" Target="../slideLayouts/slideLayout31.xml"/><Relationship Id="rId3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3.xml"/><Relationship Id="rId5" Type="http://schemas.openxmlformats.org/officeDocument/2006/relationships/theme" Target="../theme/theme1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6.xml"/><Relationship Id="rId5" Type="http://schemas.openxmlformats.org/officeDocument/2006/relationships/theme" Target="../theme/theme7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theme" Target="../theme/theme3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slideLayout" Target="../slideLayouts/slideLayout40.xml"/><Relationship Id="rId3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2.xml"/><Relationship Id="rId11" Type="http://schemas.openxmlformats.org/officeDocument/2006/relationships/theme" Target="../theme/theme4.xml"/><Relationship Id="rId10" Type="http://schemas.openxmlformats.org/officeDocument/2006/relationships/slideLayout" Target="../slideLayouts/slideLayout48.xml"/><Relationship Id="rId9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6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12.jpg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11" Type="http://schemas.openxmlformats.org/officeDocument/2006/relationships/theme" Target="../theme/theme5.xml"/><Relationship Id="rId10" Type="http://schemas.openxmlformats.org/officeDocument/2006/relationships/slideLayout" Target="../slideLayouts/slideLayout57.xml"/><Relationship Id="rId9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8" name="Google Shape;18;p18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1" name="Google Shape;51;p20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4" name="Google Shape;84;p22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83" r:id="rId2"/>
    <p:sldLayoutId id="2147483684" r:id="rId3"/>
    <p:sldLayoutId id="2147483685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87" r:id="rId2"/>
    <p:sldLayoutId id="2147483688" r:id="rId3"/>
    <p:sldLayoutId id="2147483689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91" r:id="rId2"/>
    <p:sldLayoutId id="2147483692" r:id="rId3"/>
    <p:sldLayoutId id="2147483693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0" name="Google Shape;150;p61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7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83" name="Google Shape;183;p71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6.png"/><Relationship Id="rId4" Type="http://schemas.openxmlformats.org/officeDocument/2006/relationships/image" Target="../media/image15.jpg"/><Relationship Id="rId5" Type="http://schemas.openxmlformats.org/officeDocument/2006/relationships/image" Target="../media/image10.jpg"/><Relationship Id="rId6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Relationship Id="rId4" Type="http://schemas.openxmlformats.org/officeDocument/2006/relationships/image" Target="../media/image2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hyperlink" Target="mailto:Jackie@Jaclynwatsonevents.com" TargetMode="External"/><Relationship Id="rId4" Type="http://schemas.openxmlformats.org/officeDocument/2006/relationships/hyperlink" Target="http://www.jaclynwatsonevents.com/" TargetMode="External"/><Relationship Id="rId5" Type="http://schemas.openxmlformats.org/officeDocument/2006/relationships/hyperlink" Target="https://www.echeloncreativeco.com/" TargetMode="External"/><Relationship Id="rId6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"/>
          <p:cNvSpPr txBox="1"/>
          <p:nvPr>
            <p:ph type="ctrTitle"/>
          </p:nvPr>
        </p:nvSpPr>
        <p:spPr>
          <a:xfrm>
            <a:off x="5346290" y="3429000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Times New Roman"/>
              <a:buNone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From Plate to Palette</a:t>
            </a:r>
            <a:endParaRPr sz="4800"/>
          </a:p>
        </p:txBody>
      </p:sp>
      <p:sp>
        <p:nvSpPr>
          <p:cNvPr id="219" name="Google Shape;219;p1"/>
          <p:cNvSpPr txBox="1"/>
          <p:nvPr>
            <p:ph idx="1" type="subTitle"/>
          </p:nvPr>
        </p:nvSpPr>
        <p:spPr>
          <a:xfrm>
            <a:off x="5346290" y="5352567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How Culinary Presentation Shapes Event Design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A plate of food on a table&#10;&#10;AI-generated content may be incorrect." id="220" name="Google Shape;220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447" l="0" r="0" t="7448"/>
          <a:stretch/>
        </p:blipFill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"/>
          <p:cNvSpPr txBox="1"/>
          <p:nvPr/>
        </p:nvSpPr>
        <p:spPr>
          <a:xfrm>
            <a:off x="6904039" y="6257418"/>
            <a:ext cx="350268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Presented by Jaclyn Watson Events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"/>
          <p:cNvSpPr txBox="1"/>
          <p:nvPr>
            <p:ph type="title"/>
          </p:nvPr>
        </p:nvSpPr>
        <p:spPr>
          <a:xfrm>
            <a:off x="761800" y="762001"/>
            <a:ext cx="5334197" cy="1708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Why this topic matters</a:t>
            </a:r>
            <a:endParaRPr/>
          </a:p>
        </p:txBody>
      </p:sp>
      <p:sp>
        <p:nvSpPr>
          <p:cNvPr id="227" name="Google Shape;227;p2"/>
          <p:cNvSpPr txBox="1"/>
          <p:nvPr>
            <p:ph idx="1" type="body"/>
          </p:nvPr>
        </p:nvSpPr>
        <p:spPr>
          <a:xfrm>
            <a:off x="761800" y="2470244"/>
            <a:ext cx="5334197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Guests experience food visually first, then taste.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The plate is literally placed in the middle of your tablescape.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If food clashes with the design, the room feels “off” even if everything else is gorgeous.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When it all aligns, the event looks more luxury, photos better, and guests remember it.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plate of food on a table&#10;&#10;AI-generated content may be incorrect." id="228" name="Google Shape;228;p2"/>
          <p:cNvPicPr preferRelativeResize="0"/>
          <p:nvPr/>
        </p:nvPicPr>
        <p:blipFill rotWithShape="1">
          <a:blip r:embed="rId3">
            <a:alphaModFix/>
          </a:blip>
          <a:srcRect b="2" l="0" r="3423" t="0"/>
          <a:stretch/>
        </p:blipFill>
        <p:spPr>
          <a:xfrm rot="5400000">
            <a:off x="6090456" y="756455"/>
            <a:ext cx="6868886" cy="5334204"/>
          </a:xfrm>
          <a:prstGeom prst="rect">
            <a:avLst/>
          </a:prstGeom>
          <a:noFill/>
          <a:ln>
            <a:noFill/>
          </a:ln>
          <a:effectLst>
            <a:outerShdw blurRad="127000" sx="99000" rotWithShape="0" algn="r" dir="10800000" dist="50800" sy="99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0" lang="en-US" sz="5400">
                <a:latin typeface="Times New Roman"/>
                <a:ea typeface="Times New Roman"/>
                <a:cs typeface="Times New Roman"/>
                <a:sym typeface="Times New Roman"/>
              </a:rPr>
              <a:t>What you will walk away with</a:t>
            </a:r>
            <a:endParaRPr sz="5400"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234" name="Google Shape;234;p3"/>
          <p:cNvGrpSpPr/>
          <p:nvPr/>
        </p:nvGrpSpPr>
        <p:grpSpPr>
          <a:xfrm>
            <a:off x="838200" y="3107423"/>
            <a:ext cx="10515599" cy="2190202"/>
            <a:chOff x="0" y="879336"/>
            <a:chExt cx="10515599" cy="2190202"/>
          </a:xfrm>
        </p:grpSpPr>
        <p:sp>
          <p:nvSpPr>
            <p:cNvPr id="235" name="Google Shape;235;p3"/>
            <p:cNvSpPr/>
            <p:nvPr/>
          </p:nvSpPr>
          <p:spPr>
            <a:xfrm>
              <a:off x="0" y="879336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rgbClr val="55119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3"/>
            <p:cNvSpPr/>
            <p:nvPr/>
          </p:nvSpPr>
          <p:spPr>
            <a:xfrm>
              <a:off x="328612" y="1191518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9050">
              <a:solidFill>
                <a:srgbClr val="55119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3"/>
            <p:cNvSpPr txBox="1"/>
            <p:nvPr/>
          </p:nvSpPr>
          <p:spPr>
            <a:xfrm>
              <a:off x="383617" y="1246523"/>
              <a:ext cx="2847502" cy="17680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 New Roman"/>
                <a:buNone/>
              </a:pPr>
              <a:r>
                <a:rPr b="0" i="0" lang="en-US" sz="20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How the food on the plate shapes the full design story</a:t>
              </a:r>
              <a:endPara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38" name="Google Shape;238;p3"/>
            <p:cNvSpPr/>
            <p:nvPr/>
          </p:nvSpPr>
          <p:spPr>
            <a:xfrm>
              <a:off x="3614737" y="879336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rgbClr val="55119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3"/>
            <p:cNvSpPr/>
            <p:nvPr/>
          </p:nvSpPr>
          <p:spPr>
            <a:xfrm>
              <a:off x="3943350" y="1191518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9050">
              <a:solidFill>
                <a:srgbClr val="55119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3"/>
            <p:cNvSpPr txBox="1"/>
            <p:nvPr/>
          </p:nvSpPr>
          <p:spPr>
            <a:xfrm>
              <a:off x="3998355" y="1246523"/>
              <a:ext cx="2847502" cy="17680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 New Roman"/>
                <a:buNone/>
              </a:pPr>
              <a:r>
                <a:rPr b="0" i="0" lang="en-US" sz="20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Ways to tie menu, tabletop, florals, and room together</a:t>
              </a:r>
              <a:endPara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41" name="Google Shape;241;p3"/>
            <p:cNvSpPr/>
            <p:nvPr/>
          </p:nvSpPr>
          <p:spPr>
            <a:xfrm>
              <a:off x="7229475" y="879336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rgbClr val="55119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3"/>
            <p:cNvSpPr/>
            <p:nvPr/>
          </p:nvSpPr>
          <p:spPr>
            <a:xfrm>
              <a:off x="7558087" y="1191518"/>
              <a:ext cx="2957512" cy="1878020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9050">
              <a:solidFill>
                <a:srgbClr val="55119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3"/>
            <p:cNvSpPr txBox="1"/>
            <p:nvPr/>
          </p:nvSpPr>
          <p:spPr>
            <a:xfrm>
              <a:off x="7613092" y="1246523"/>
              <a:ext cx="2847502" cy="17680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 New Roman"/>
                <a:buNone/>
              </a:pPr>
              <a:r>
                <a:rPr b="0" i="0" lang="en-US" sz="20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Simple tools to help planners, florists, and caterers collaborate</a:t>
              </a:r>
              <a:endPara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4"/>
          <p:cNvSpPr txBox="1"/>
          <p:nvPr>
            <p:ph type="title"/>
          </p:nvPr>
        </p:nvSpPr>
        <p:spPr>
          <a:xfrm>
            <a:off x="838200" y="4669978"/>
            <a:ext cx="4391024" cy="117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Times New Roman"/>
              <a:buNone/>
            </a:pPr>
            <a:r>
              <a:rPr b="0" lang="en-US" sz="37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Plate to Palette Chain</a:t>
            </a:r>
            <a:endParaRPr/>
          </a:p>
        </p:txBody>
      </p:sp>
      <p:pic>
        <p:nvPicPr>
          <p:cNvPr descr="A table set with a napkin and glasses&#10;&#10;AI-generated content may be incorrect." id="250" name="Google Shape;250;p4"/>
          <p:cNvPicPr preferRelativeResize="0"/>
          <p:nvPr/>
        </p:nvPicPr>
        <p:blipFill rotWithShape="1">
          <a:blip r:embed="rId3">
            <a:alphaModFix/>
          </a:blip>
          <a:srcRect b="13582" l="0" r="0" t="13210"/>
          <a:stretch/>
        </p:blipFill>
        <p:spPr>
          <a:xfrm>
            <a:off x="20" y="10"/>
            <a:ext cx="4000480" cy="3904882"/>
          </a:xfrm>
          <a:custGeom>
            <a:rect b="b" l="l" r="r" t="t"/>
            <a:pathLst>
              <a:path extrusionOk="0" h="3413410" w="4000500">
                <a:moveTo>
                  <a:pt x="0" y="0"/>
                </a:moveTo>
                <a:lnTo>
                  <a:pt x="4000500" y="0"/>
                </a:lnTo>
                <a:lnTo>
                  <a:pt x="4000500" y="3330603"/>
                </a:lnTo>
                <a:lnTo>
                  <a:pt x="416174" y="3413410"/>
                </a:lnTo>
                <a:lnTo>
                  <a:pt x="0" y="3408169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descr="A white cake with flowers on top&#10;&#10;AI-generated content may be incorrect." id="251" name="Google Shape;251;p4"/>
          <p:cNvPicPr preferRelativeResize="0"/>
          <p:nvPr/>
        </p:nvPicPr>
        <p:blipFill rotWithShape="1">
          <a:blip r:embed="rId4">
            <a:alphaModFix/>
          </a:blip>
          <a:srcRect b="23132" l="0" r="0" t="0"/>
          <a:stretch/>
        </p:blipFill>
        <p:spPr>
          <a:xfrm>
            <a:off x="4191002" y="10"/>
            <a:ext cx="3809998" cy="3904881"/>
          </a:xfrm>
          <a:custGeom>
            <a:rect b="b" l="l" r="r" t="t"/>
            <a:pathLst>
              <a:path extrusionOk="0" h="3361533" w="3809998">
                <a:moveTo>
                  <a:pt x="0" y="0"/>
                </a:moveTo>
                <a:lnTo>
                  <a:pt x="3809998" y="0"/>
                </a:lnTo>
                <a:lnTo>
                  <a:pt x="3809998" y="3353206"/>
                </a:lnTo>
                <a:lnTo>
                  <a:pt x="1781628" y="3181423"/>
                </a:lnTo>
                <a:lnTo>
                  <a:pt x="0" y="3361533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descr="A plate of food on a table&#10;&#10;AI-generated content may be incorrect." id="252" name="Google Shape;252;p4"/>
          <p:cNvPicPr preferRelativeResize="0"/>
          <p:nvPr/>
        </p:nvPicPr>
        <p:blipFill rotWithShape="1">
          <a:blip r:embed="rId5">
            <a:alphaModFix/>
          </a:blip>
          <a:srcRect b="14777" l="0" r="0" t="10075"/>
          <a:stretch/>
        </p:blipFill>
        <p:spPr>
          <a:xfrm>
            <a:off x="8191500" y="-1"/>
            <a:ext cx="4000500" cy="4008409"/>
          </a:xfrm>
          <a:custGeom>
            <a:rect b="b" l="l" r="r" t="t"/>
            <a:pathLst>
              <a:path extrusionOk="0" h="3403026" w="4000500">
                <a:moveTo>
                  <a:pt x="0" y="0"/>
                </a:moveTo>
                <a:lnTo>
                  <a:pt x="4000500" y="0"/>
                </a:lnTo>
                <a:lnTo>
                  <a:pt x="4000500" y="3403026"/>
                </a:lnTo>
                <a:lnTo>
                  <a:pt x="9072" y="3370108"/>
                </a:lnTo>
                <a:lnTo>
                  <a:pt x="0" y="3369340"/>
                </a:lnTo>
                <a:close/>
              </a:path>
            </a:pathLst>
          </a:custGeom>
          <a:noFill/>
          <a:ln>
            <a:noFill/>
          </a:ln>
        </p:spPr>
      </p:pic>
      <p:grpSp>
        <p:nvGrpSpPr>
          <p:cNvPr id="253" name="Google Shape;253;p4"/>
          <p:cNvGrpSpPr/>
          <p:nvPr/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254" name="Google Shape;254;p4"/>
            <p:cNvSpPr/>
            <p:nvPr/>
          </p:nvSpPr>
          <p:spPr>
            <a:xfrm>
              <a:off x="0" y="2959818"/>
              <a:ext cx="12192000" cy="757168"/>
            </a:xfrm>
            <a:custGeom>
              <a:rect b="b" l="l" r="r" t="t"/>
              <a:pathLst>
                <a:path extrusionOk="0" h="757168" w="12192000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rotWithShape="0" algn="t" dir="5400000" dist="1524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4"/>
            <p:cNvSpPr/>
            <p:nvPr/>
          </p:nvSpPr>
          <p:spPr>
            <a:xfrm>
              <a:off x="0" y="2959818"/>
              <a:ext cx="12192000" cy="757168"/>
            </a:xfrm>
            <a:custGeom>
              <a:rect b="b" l="l" r="r" t="t"/>
              <a:pathLst>
                <a:path extrusionOk="0" h="757168" w="12192000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 rotWithShape="1">
              <a:blip r:embed="rId6">
                <a:alphaModFix amt="57000"/>
              </a:blip>
              <a:tile algn="tl" flip="none" tx="0" sx="100000" ty="0" sy="10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6" name="Google Shape;256;p4"/>
          <p:cNvSpPr txBox="1"/>
          <p:nvPr>
            <p:ph idx="1" type="body"/>
          </p:nvPr>
        </p:nvSpPr>
        <p:spPr>
          <a:xfrm>
            <a:off x="5661026" y="4286160"/>
            <a:ext cx="5692774" cy="10774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br>
              <a:rPr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Menu vibe → plating style → color + texture → tabletop + florals → service style → guest experience</a:t>
            </a:r>
            <a:br>
              <a:rPr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need to remember that: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br>
              <a:rPr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are building one visual story, not five separate decisions.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5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5"/>
          <p:cNvSpPr txBox="1"/>
          <p:nvPr>
            <p:ph type="title"/>
          </p:nvPr>
        </p:nvSpPr>
        <p:spPr>
          <a:xfrm>
            <a:off x="836679" y="723898"/>
            <a:ext cx="6002110" cy="14954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Color stories that start in the kitchen</a:t>
            </a:r>
            <a:endParaRPr/>
          </a:p>
        </p:txBody>
      </p:sp>
      <p:sp>
        <p:nvSpPr>
          <p:cNvPr id="263" name="Google Shape;263;p5"/>
          <p:cNvSpPr txBox="1"/>
          <p:nvPr>
            <p:ph idx="1" type="body"/>
          </p:nvPr>
        </p:nvSpPr>
        <p:spPr>
          <a:xfrm>
            <a:off x="836680" y="2405067"/>
            <a:ext cx="6002110" cy="37290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2700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Food, flowers, fashion, and tabletop should speak the same color language.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Greens and whites feel fresh and garden inspired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Warm rusts and blush feel cozy and romantic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Cool blues and whites feel airy and coastal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t/>
            </a:r>
            <a:endParaRPr sz="20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t/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table set for a dinner party&#10;&#10;AI-generated content may be incorrect." id="264" name="Google Shape;264;p5"/>
          <p:cNvPicPr preferRelativeResize="0"/>
          <p:nvPr/>
        </p:nvPicPr>
        <p:blipFill rotWithShape="1">
          <a:blip r:embed="rId3">
            <a:alphaModFix/>
          </a:blip>
          <a:srcRect b="8310" l="0" r="1" t="0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6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6"/>
          <p:cNvSpPr txBox="1"/>
          <p:nvPr>
            <p:ph type="title"/>
          </p:nvPr>
        </p:nvSpPr>
        <p:spPr>
          <a:xfrm>
            <a:off x="598665" y="566735"/>
            <a:ext cx="6002110" cy="14954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Service Style is Part of Design</a:t>
            </a:r>
            <a:endParaRPr sz="4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6"/>
          <p:cNvSpPr txBox="1"/>
          <p:nvPr>
            <p:ph idx="1" type="body"/>
          </p:nvPr>
        </p:nvSpPr>
        <p:spPr>
          <a:xfrm>
            <a:off x="836680" y="2405067"/>
            <a:ext cx="6002110" cy="37290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01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Plated: editorial, polished, controlled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Family style: warm, abundant, communal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Stations: high energy, interactive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Passed: luxe, fluid, social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plate of food on a table&#10;&#10;AI-generated content may be incorrect." id="272" name="Google Shape;272;p6"/>
          <p:cNvPicPr preferRelativeResize="0"/>
          <p:nvPr/>
        </p:nvPicPr>
        <p:blipFill rotWithShape="1">
          <a:blip r:embed="rId3">
            <a:alphaModFix/>
          </a:blip>
          <a:srcRect b="8310" l="0" r="1" t="0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long table with wine glasses and plates&#10;&#10;AI-generated content may be incorrect." id="277" name="Google Shape;277;p7"/>
          <p:cNvPicPr preferRelativeResize="0"/>
          <p:nvPr/>
        </p:nvPicPr>
        <p:blipFill rotWithShape="1">
          <a:blip r:embed="rId3">
            <a:alphaModFix/>
          </a:blip>
          <a:srcRect b="-1" l="14963" r="25772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7"/>
          <p:cNvSpPr txBox="1"/>
          <p:nvPr>
            <p:ph type="title"/>
          </p:nvPr>
        </p:nvSpPr>
        <p:spPr>
          <a:xfrm>
            <a:off x="496757" y="138941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From first bite to final toast</a:t>
            </a:r>
            <a:endParaRPr/>
          </a:p>
        </p:txBody>
      </p:sp>
      <p:sp>
        <p:nvSpPr>
          <p:cNvPr id="279" name="Google Shape;279;p7"/>
          <p:cNvSpPr txBox="1"/>
          <p:nvPr>
            <p:ph idx="1" type="body"/>
          </p:nvPr>
        </p:nvSpPr>
        <p:spPr>
          <a:xfrm>
            <a:off x="496757" y="2612778"/>
            <a:ext cx="4659756" cy="337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27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Welcome bite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b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First visual impression, sets tone and expectation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0" i="0" sz="2000" u="none" cap="none" strike="noStrike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Main course moment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b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The “wow” dish that guests will photograph and talk about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0" i="0" sz="2000" u="none" cap="none" strike="noStrike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Dessert and late night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b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How you end the story, not just sugar on a plate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8"/>
          <p:cNvSpPr/>
          <p:nvPr/>
        </p:nvSpPr>
        <p:spPr>
          <a:xfrm>
            <a:off x="-5" y="0"/>
            <a:ext cx="12192011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8"/>
          <p:cNvSpPr txBox="1"/>
          <p:nvPr>
            <p:ph type="title"/>
          </p:nvPr>
        </p:nvSpPr>
        <p:spPr>
          <a:xfrm>
            <a:off x="1136396" y="554393"/>
            <a:ext cx="6192251" cy="15568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9411"/>
              <a:buFont typeface="Times New Roman"/>
              <a:buNone/>
            </a:pPr>
            <a:r>
              <a:rPr b="0" lang="en-US">
                <a:latin typeface="Times New Roman"/>
                <a:ea typeface="Times New Roman"/>
                <a:cs typeface="Times New Roman"/>
                <a:sym typeface="Times New Roman"/>
              </a:rPr>
              <a:t>Food is not separate from design</a:t>
            </a:r>
            <a:br>
              <a:rPr lang="en-US" sz="3400"/>
            </a:br>
            <a:endParaRPr sz="3400"/>
          </a:p>
        </p:txBody>
      </p:sp>
      <p:sp>
        <p:nvSpPr>
          <p:cNvPr id="286" name="Google Shape;286;p8"/>
          <p:cNvSpPr txBox="1"/>
          <p:nvPr>
            <p:ph idx="1" type="body"/>
          </p:nvPr>
        </p:nvSpPr>
        <p:spPr>
          <a:xfrm>
            <a:off x="1136396" y="2277036"/>
            <a:ext cx="6381257" cy="34611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lay"/>
              <a:buAutoNum type="arabicPeriod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Guests see and feel everything at once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lay"/>
              <a:buAutoNum type="arabicPeriod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The plate is part of the tablescape, not an afterthought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lay"/>
              <a:buAutoNum type="arabicPeriod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When food fights the palette, the whole room feels off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b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Think of one event where the food on the plate did not match the design. What do you remember about it?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plate of food with flowers on top&#10;&#10;AI-generated content may be incorrect." id="287" name="Google Shape;287;p8"/>
          <p:cNvPicPr preferRelativeResize="0"/>
          <p:nvPr/>
        </p:nvPicPr>
        <p:blipFill rotWithShape="1">
          <a:blip r:embed="rId3">
            <a:alphaModFix/>
          </a:blip>
          <a:srcRect b="4" l="10264" r="6134" t="0"/>
          <a:stretch/>
        </p:blipFill>
        <p:spPr>
          <a:xfrm>
            <a:off x="8153399" y="10"/>
            <a:ext cx="4038601" cy="32244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late of food on a table&#10;&#10;AI-generated content may be incorrect." id="288" name="Google Shape;288;p8"/>
          <p:cNvPicPr preferRelativeResize="0"/>
          <p:nvPr/>
        </p:nvPicPr>
        <p:blipFill rotWithShape="1">
          <a:blip r:embed="rId4">
            <a:alphaModFix/>
          </a:blip>
          <a:srcRect b="6388" l="0" r="1" t="41120"/>
          <a:stretch/>
        </p:blipFill>
        <p:spPr>
          <a:xfrm>
            <a:off x="8153400" y="3224447"/>
            <a:ext cx="4038601" cy="3175925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8"/>
          <p:cNvSpPr/>
          <p:nvPr/>
        </p:nvSpPr>
        <p:spPr>
          <a:xfrm flipH="1" rot="10800000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  <a:gs pos="100000">
                <a:srgbClr val="000000"/>
              </a:gs>
            </a:gsLst>
            <a:lin ang="10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8"/>
          <p:cNvSpPr/>
          <p:nvPr/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2745"/>
                </a:srgbClr>
              </a:gs>
              <a:gs pos="100000">
                <a:srgbClr val="008FDD"/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9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Rustic boho table setting" id="296" name="Google Shape;296;p9"/>
          <p:cNvPicPr preferRelativeResize="0"/>
          <p:nvPr/>
        </p:nvPicPr>
        <p:blipFill rotWithShape="1">
          <a:blip r:embed="rId3">
            <a:alphaModFix/>
          </a:blip>
          <a:srcRect b="-1" l="1879" r="4003" t="0"/>
          <a:stretch/>
        </p:blipFill>
        <p:spPr>
          <a:xfrm>
            <a:off x="1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9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9"/>
          <p:cNvSpPr txBox="1"/>
          <p:nvPr>
            <p:ph type="title"/>
          </p:nvPr>
        </p:nvSpPr>
        <p:spPr>
          <a:xfrm>
            <a:off x="6692900" y="17730"/>
            <a:ext cx="5338970" cy="11621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The Visuals everyone should have</a:t>
            </a:r>
            <a:endParaRPr/>
          </a:p>
        </p:txBody>
      </p:sp>
      <p:sp>
        <p:nvSpPr>
          <p:cNvPr id="299" name="Google Shape;299;p9"/>
          <p:cNvSpPr txBox="1"/>
          <p:nvPr>
            <p:ph idx="1" type="body"/>
          </p:nvPr>
        </p:nvSpPr>
        <p:spPr>
          <a:xfrm>
            <a:off x="6425852" y="1421042"/>
            <a:ext cx="5493803" cy="5167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7500" lnSpcReduction="20000"/>
          </a:bodyPr>
          <a:lstStyle/>
          <a:p>
            <a:pPr indent="-228600" lvl="0" marL="2286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3 vibe words (example: romantic, airy, modern)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Color palette (5 swatches)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Plate direction (white, stoneware, black, pattern)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Garnish rules (fresh herbs vs rustic, microgreens vs hearty)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Floral rules near food (low, low-scent, no falling petals)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Photo note (what is the hero dish moment)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4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4200">
                <a:latin typeface="Times New Roman"/>
                <a:ea typeface="Times New Roman"/>
                <a:cs typeface="Times New Roman"/>
                <a:sym typeface="Times New Roman"/>
              </a:rPr>
              <a:t>What this solves:</a:t>
            </a:r>
            <a:r>
              <a:rPr lang="en-US" sz="4200">
                <a:latin typeface="Times New Roman"/>
                <a:ea typeface="Times New Roman"/>
                <a:cs typeface="Times New Roman"/>
                <a:sym typeface="Times New Roman"/>
              </a:rPr>
              <a:t> confusion, mismatched expectations, last-minute chaos.</a:t>
            </a:r>
            <a:endParaRPr/>
          </a:p>
          <a:p>
            <a:pPr indent="-18637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0"/>
          <p:cNvSpPr/>
          <p:nvPr/>
        </p:nvSpPr>
        <p:spPr>
          <a:xfrm>
            <a:off x="0" y="2"/>
            <a:ext cx="12192000" cy="685799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10"/>
          <p:cNvSpPr txBox="1"/>
          <p:nvPr>
            <p:ph type="title"/>
          </p:nvPr>
        </p:nvSpPr>
        <p:spPr>
          <a:xfrm>
            <a:off x="747995" y="669072"/>
            <a:ext cx="6173262" cy="128925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Plating Rules That Instantly Level It Up</a:t>
            </a:r>
            <a:endParaRPr/>
          </a:p>
        </p:txBody>
      </p:sp>
      <p:sp>
        <p:nvSpPr>
          <p:cNvPr id="306" name="Google Shape;306;p10"/>
          <p:cNvSpPr txBox="1"/>
          <p:nvPr>
            <p:ph idx="1" type="body"/>
          </p:nvPr>
        </p:nvSpPr>
        <p:spPr>
          <a:xfrm>
            <a:off x="568712" y="2170021"/>
            <a:ext cx="6740947" cy="31639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01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Rule 1: The 3-layer plate : 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base, hero, finish</a:t>
            </a:r>
            <a:endParaRPr/>
          </a:p>
          <a:p>
            <a:pPr indent="-228600" lvl="0" marL="228600" rt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Rule 2: Negative space : 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stop crowding the plate</a:t>
            </a:r>
            <a:endParaRPr/>
          </a:p>
          <a:p>
            <a:pPr indent="-228600" lvl="0" marL="228600" rt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Rule 3: Contrast :  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Brown food is not pretty, light food needs darker contrast, dark food needs lighter contrast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plate of food on a table&#10;&#10;AI-generated content may be incorrect." id="307" name="Google Shape;307;p10"/>
          <p:cNvPicPr preferRelativeResize="0"/>
          <p:nvPr/>
        </p:nvPicPr>
        <p:blipFill rotWithShape="1">
          <a:blip r:embed="rId3">
            <a:alphaModFix/>
          </a:blip>
          <a:srcRect b="3" l="0" r="4851" t="0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0"/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rgbClr val="008FDD"/>
              </a:gs>
              <a:gs pos="100000">
                <a:srgbClr val="008FDD"/>
              </a:gs>
            </a:gsLst>
            <a:lin ang="156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0"/>
          <p:cNvSpPr/>
          <p:nvPr/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0">
                <a:srgbClr val="000000">
                  <a:alpha val="45882"/>
                </a:srgbClr>
              </a:gs>
              <a:gs pos="19000">
                <a:srgbClr val="000000">
                  <a:alpha val="45882"/>
                </a:srgbClr>
              </a:gs>
              <a:gs pos="99000">
                <a:schemeClr val="accent1"/>
              </a:gs>
              <a:gs pos="100000">
                <a:schemeClr val="accent1"/>
              </a:gs>
            </a:gsLst>
            <a:lin ang="13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table with plates and glasses and flowers&#10;&#10;AI-generated content may be incorrect." id="315" name="Google Shape;315;p11"/>
          <p:cNvPicPr preferRelativeResize="0"/>
          <p:nvPr/>
        </p:nvPicPr>
        <p:blipFill rotWithShape="1">
          <a:blip r:embed="rId3">
            <a:alphaModFix/>
          </a:blip>
          <a:srcRect b="4929" l="0" r="0" t="0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11"/>
          <p:cNvSpPr/>
          <p:nvPr/>
        </p:nvSpPr>
        <p:spPr>
          <a:xfrm>
            <a:off x="5410197" y="-1"/>
            <a:ext cx="6781802" cy="2286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55600" sx="95000" rotWithShape="0" algn="t" dist="152400" sy="95000">
              <a:srgbClr val="000000">
                <a:alpha val="2862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11"/>
          <p:cNvSpPr txBox="1"/>
          <p:nvPr>
            <p:ph type="title"/>
          </p:nvPr>
        </p:nvSpPr>
        <p:spPr>
          <a:xfrm>
            <a:off x="6115317" y="405685"/>
            <a:ext cx="5464968" cy="15593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What makes it all look inexpensive</a:t>
            </a:r>
            <a:endParaRPr/>
          </a:p>
        </p:txBody>
      </p:sp>
      <p:sp>
        <p:nvSpPr>
          <p:cNvPr id="318" name="Google Shape;318;p11"/>
          <p:cNvSpPr txBox="1"/>
          <p:nvPr>
            <p:ph idx="1" type="body"/>
          </p:nvPr>
        </p:nvSpPr>
        <p:spPr>
          <a:xfrm>
            <a:off x="6177428" y="2146300"/>
            <a:ext cx="5247340" cy="349687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plate and linen are the same tone (no contrast)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garnish looks random instead of intentional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florals too tall or scented near food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messy drizzles that photograph like chaos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service style doesn’t match the vibe (formal room, casual execution)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12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2"/>
          <p:cNvSpPr txBox="1"/>
          <p:nvPr>
            <p:ph type="title"/>
          </p:nvPr>
        </p:nvSpPr>
        <p:spPr>
          <a:xfrm>
            <a:off x="6816109" y="2921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Teamwork makes the dreamwork</a:t>
            </a:r>
            <a:endParaRPr/>
          </a:p>
        </p:txBody>
      </p:sp>
      <p:pic>
        <p:nvPicPr>
          <p:cNvPr descr="A person in a blue dress at a table with flowers&#10;&#10;AI-generated content may be incorrect." id="326" name="Google Shape;326;p12"/>
          <p:cNvPicPr preferRelativeResize="0"/>
          <p:nvPr/>
        </p:nvPicPr>
        <p:blipFill rotWithShape="1">
          <a:blip r:embed="rId3">
            <a:alphaModFix/>
          </a:blip>
          <a:srcRect b="-2" l="27126" r="13540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12"/>
          <p:cNvSpPr txBox="1"/>
          <p:nvPr>
            <p:ph idx="1" type="body"/>
          </p:nvPr>
        </p:nvSpPr>
        <p:spPr>
          <a:xfrm>
            <a:off x="6352469" y="2470245"/>
            <a:ext cx="5585531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How planners + caterers + florists stay aligned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Use the Visual Menu Brief early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One shared timeline and design decisions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Define who owns what (plate choice, garnish direction, tabletop style, floral height rules)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Remember: You all own the design, otherwise the design will look likes it’s done by all different people.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13"/>
          <p:cNvSpPr/>
          <p:nvPr/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3"/>
          <p:cNvSpPr txBox="1"/>
          <p:nvPr>
            <p:ph type="title"/>
          </p:nvPr>
        </p:nvSpPr>
        <p:spPr>
          <a:xfrm>
            <a:off x="476635" y="622300"/>
            <a:ext cx="3595678" cy="13308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US" sz="4000">
                <a:latin typeface="Times New Roman"/>
                <a:ea typeface="Times New Roman"/>
                <a:cs typeface="Times New Roman"/>
                <a:sym typeface="Times New Roman"/>
              </a:rPr>
              <a:t>Remember</a:t>
            </a:r>
            <a:endParaRPr/>
          </a:p>
        </p:txBody>
      </p:sp>
      <p:sp>
        <p:nvSpPr>
          <p:cNvPr id="335" name="Google Shape;335;p13"/>
          <p:cNvSpPr txBox="1"/>
          <p:nvPr>
            <p:ph idx="1" type="body"/>
          </p:nvPr>
        </p:nvSpPr>
        <p:spPr>
          <a:xfrm>
            <a:off x="144808" y="2194100"/>
            <a:ext cx="4658572" cy="1234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When food and design tell the same story, guests feel the intention, photographers capture it, and the event reads luxury without needing a bigger budget.</a:t>
            </a:r>
            <a:endParaRPr/>
          </a:p>
        </p:txBody>
      </p:sp>
      <p:pic>
        <p:nvPicPr>
          <p:cNvPr descr="A group of women holding drinks&#10;&#10;AI-generated content may be incorrect." id="336" name="Google Shape;336;p13"/>
          <p:cNvPicPr preferRelativeResize="0"/>
          <p:nvPr/>
        </p:nvPicPr>
        <p:blipFill rotWithShape="1">
          <a:blip r:embed="rId3">
            <a:alphaModFix/>
          </a:blip>
          <a:srcRect b="0" l="12818" r="7961" t="0"/>
          <a:stretch/>
        </p:blipFill>
        <p:spPr>
          <a:xfrm>
            <a:off x="4948188" y="1"/>
            <a:ext cx="7243812" cy="6857999"/>
          </a:xfrm>
          <a:custGeom>
            <a:rect b="b" l="l" r="r" t="t"/>
            <a:pathLst>
              <a:path extrusionOk="0" h="6857999" w="7243812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4"/>
          <p:cNvSpPr txBox="1"/>
          <p:nvPr>
            <p:ph type="title"/>
          </p:nvPr>
        </p:nvSpPr>
        <p:spPr>
          <a:xfrm>
            <a:off x="838200" y="191675"/>
            <a:ext cx="10515600" cy="89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Want to reach out to me</a:t>
            </a:r>
            <a:endParaRPr/>
          </a:p>
        </p:txBody>
      </p:sp>
      <p:sp>
        <p:nvSpPr>
          <p:cNvPr id="342" name="Google Shape;342;p14"/>
          <p:cNvSpPr txBox="1"/>
          <p:nvPr>
            <p:ph idx="1" type="body"/>
          </p:nvPr>
        </p:nvSpPr>
        <p:spPr>
          <a:xfrm>
            <a:off x="838200" y="1203350"/>
            <a:ext cx="10515600" cy="50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Email: </a:t>
            </a:r>
            <a:r>
              <a:rPr lang="en-US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Jackie@Jaclynwatsonevents.com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 or echeloncreativeandco@gmail.com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Phone: 802-324-1433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Websites: </a:t>
            </a:r>
            <a:r>
              <a:rPr lang="en-US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www.jaclynwatsonevents.com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  &amp; </a:t>
            </a:r>
            <a:r>
              <a:rPr lang="en-US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https://www.echeloncreativeco.com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            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    </a:t>
            </a:r>
            <a:r>
              <a:rPr lang="en-US" sz="2000">
                <a:latin typeface="Times New Roman"/>
                <a:ea typeface="Times New Roman"/>
                <a:cs typeface="Times New Roman"/>
                <a:sym typeface="Times New Roman"/>
              </a:rPr>
              <a:t>Session Review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3" name="Google Shape;343;p14" title="Screenshot 2026-02-06 at 7.42.32 A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03475" y="3203750"/>
            <a:ext cx="2248025" cy="2440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2025-06-20T13:57:37Z</dcterms:created>
  <dc:creator>Lokatys, Jaeson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